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10"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24384000" cy="13716000"/>
  <p:notesSz cx="6858000" cy="9144000"/>
  <p:embeddedFontLst>
    <p:embeddedFont>
      <p:font typeface="Open Sans" panose="020B0606030504020204" pitchFamily="34" charset="0"/>
      <p:regular r:id="rId49"/>
    </p:embeddedFont>
    <p:embeddedFont>
      <p:font typeface="Open Sans Bold" panose="020B0806030504020204" charset="0"/>
      <p:regular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5" d="100"/>
          <a:sy n="35" d="100"/>
        </p:scale>
        <p:origin x="281" y="2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A44483-2571-4FCA-B58F-C7BB027CDFC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BB46BBB-2788-4F0A-B0D1-43C424E560AD}">
      <dgm:prSet/>
      <dgm:spPr/>
      <dgm:t>
        <a:bodyPr/>
        <a:lstStyle/>
        <a:p>
          <a:pPr>
            <a:defRPr cap="all"/>
          </a:pPr>
          <a:r>
            <a:rPr lang="en-US"/>
            <a:t>• Executive Summary </a:t>
          </a:r>
        </a:p>
      </dgm:t>
    </dgm:pt>
    <dgm:pt modelId="{F1077F06-5FEE-4083-BCB8-47F4B3A0504C}" type="parTrans" cxnId="{683AEBA1-78F3-4CF6-9EBE-E8BD7BCFEE71}">
      <dgm:prSet/>
      <dgm:spPr/>
      <dgm:t>
        <a:bodyPr/>
        <a:lstStyle/>
        <a:p>
          <a:endParaRPr lang="en-US"/>
        </a:p>
      </dgm:t>
    </dgm:pt>
    <dgm:pt modelId="{C60C2AEF-C0D4-4E8B-9554-F5475E54E7DF}" type="sibTrans" cxnId="{683AEBA1-78F3-4CF6-9EBE-E8BD7BCFEE71}">
      <dgm:prSet/>
      <dgm:spPr/>
      <dgm:t>
        <a:bodyPr/>
        <a:lstStyle/>
        <a:p>
          <a:endParaRPr lang="en-US"/>
        </a:p>
      </dgm:t>
    </dgm:pt>
    <dgm:pt modelId="{F21D70A9-27F3-4579-B5B7-FD1F70A49263}">
      <dgm:prSet/>
      <dgm:spPr/>
      <dgm:t>
        <a:bodyPr/>
        <a:lstStyle/>
        <a:p>
          <a:pPr>
            <a:defRPr cap="all"/>
          </a:pPr>
          <a:r>
            <a:rPr lang="en-US"/>
            <a:t>• Introduction</a:t>
          </a:r>
        </a:p>
      </dgm:t>
    </dgm:pt>
    <dgm:pt modelId="{593E0C91-AED3-48C8-94E6-0A5744178C6C}" type="parTrans" cxnId="{0E315F49-9DED-4FA3-8485-5FD616719255}">
      <dgm:prSet/>
      <dgm:spPr/>
      <dgm:t>
        <a:bodyPr/>
        <a:lstStyle/>
        <a:p>
          <a:endParaRPr lang="en-US"/>
        </a:p>
      </dgm:t>
    </dgm:pt>
    <dgm:pt modelId="{97D37D93-9CB6-41A3-BFEA-6BB2C8A5E86E}" type="sibTrans" cxnId="{0E315F49-9DED-4FA3-8485-5FD616719255}">
      <dgm:prSet/>
      <dgm:spPr/>
      <dgm:t>
        <a:bodyPr/>
        <a:lstStyle/>
        <a:p>
          <a:endParaRPr lang="en-US"/>
        </a:p>
      </dgm:t>
    </dgm:pt>
    <dgm:pt modelId="{9EAF6C0B-BE39-4718-805A-0DEF0B2265A6}">
      <dgm:prSet/>
      <dgm:spPr/>
      <dgm:t>
        <a:bodyPr/>
        <a:lstStyle/>
        <a:p>
          <a:pPr>
            <a:defRPr cap="all"/>
          </a:pPr>
          <a:r>
            <a:rPr lang="en-US"/>
            <a:t>• Methodology</a:t>
          </a:r>
        </a:p>
      </dgm:t>
    </dgm:pt>
    <dgm:pt modelId="{CF5032E5-430A-4F94-864E-E052504335B7}" type="parTrans" cxnId="{3EB8A152-5B68-4965-9713-87630681DF65}">
      <dgm:prSet/>
      <dgm:spPr/>
      <dgm:t>
        <a:bodyPr/>
        <a:lstStyle/>
        <a:p>
          <a:endParaRPr lang="en-US"/>
        </a:p>
      </dgm:t>
    </dgm:pt>
    <dgm:pt modelId="{D6C8C4C3-3EDF-49A3-BDA1-5840245C3123}" type="sibTrans" cxnId="{3EB8A152-5B68-4965-9713-87630681DF65}">
      <dgm:prSet/>
      <dgm:spPr/>
      <dgm:t>
        <a:bodyPr/>
        <a:lstStyle/>
        <a:p>
          <a:endParaRPr lang="en-US"/>
        </a:p>
      </dgm:t>
    </dgm:pt>
    <dgm:pt modelId="{0B614B1B-D199-48B4-9163-58F788C75E8A}">
      <dgm:prSet/>
      <dgm:spPr/>
      <dgm:t>
        <a:bodyPr/>
        <a:lstStyle/>
        <a:p>
          <a:pPr>
            <a:defRPr cap="all"/>
          </a:pPr>
          <a:r>
            <a:rPr lang="en-US"/>
            <a:t>• Results </a:t>
          </a:r>
        </a:p>
      </dgm:t>
    </dgm:pt>
    <dgm:pt modelId="{02BBAADE-7737-4464-8597-F202B9098384}" type="parTrans" cxnId="{B7277B92-C142-4183-B63F-BE625542E129}">
      <dgm:prSet/>
      <dgm:spPr/>
      <dgm:t>
        <a:bodyPr/>
        <a:lstStyle/>
        <a:p>
          <a:endParaRPr lang="en-US"/>
        </a:p>
      </dgm:t>
    </dgm:pt>
    <dgm:pt modelId="{AE527F3F-3433-4DF4-9855-E86C74C773FE}" type="sibTrans" cxnId="{B7277B92-C142-4183-B63F-BE625542E129}">
      <dgm:prSet/>
      <dgm:spPr/>
      <dgm:t>
        <a:bodyPr/>
        <a:lstStyle/>
        <a:p>
          <a:endParaRPr lang="en-US"/>
        </a:p>
      </dgm:t>
    </dgm:pt>
    <dgm:pt modelId="{C40795C8-4D4A-4BF5-BA1B-6461C23880DF}">
      <dgm:prSet/>
      <dgm:spPr/>
      <dgm:t>
        <a:bodyPr/>
        <a:lstStyle/>
        <a:p>
          <a:pPr>
            <a:defRPr cap="all"/>
          </a:pPr>
          <a:r>
            <a:rPr lang="en-US"/>
            <a:t>• Conclusion </a:t>
          </a:r>
        </a:p>
      </dgm:t>
    </dgm:pt>
    <dgm:pt modelId="{825E51F7-3F9A-4536-B696-B5208EDEEDB7}" type="parTrans" cxnId="{E6ADACC7-888B-4796-AA46-13DDFF55ED25}">
      <dgm:prSet/>
      <dgm:spPr/>
      <dgm:t>
        <a:bodyPr/>
        <a:lstStyle/>
        <a:p>
          <a:endParaRPr lang="en-US"/>
        </a:p>
      </dgm:t>
    </dgm:pt>
    <dgm:pt modelId="{9EB6FFF6-EA8F-4F30-8DAB-B03C628D5D35}" type="sibTrans" cxnId="{E6ADACC7-888B-4796-AA46-13DDFF55ED25}">
      <dgm:prSet/>
      <dgm:spPr/>
      <dgm:t>
        <a:bodyPr/>
        <a:lstStyle/>
        <a:p>
          <a:endParaRPr lang="en-US"/>
        </a:p>
      </dgm:t>
    </dgm:pt>
    <dgm:pt modelId="{E3015678-A737-4FB3-AAB0-20D44093E02D}">
      <dgm:prSet/>
      <dgm:spPr/>
      <dgm:t>
        <a:bodyPr/>
        <a:lstStyle/>
        <a:p>
          <a:pPr>
            <a:defRPr cap="all"/>
          </a:pPr>
          <a:r>
            <a:rPr lang="en-US"/>
            <a:t>• Appendix</a:t>
          </a:r>
        </a:p>
      </dgm:t>
    </dgm:pt>
    <dgm:pt modelId="{CAEDC4AA-6521-4AE8-A2DE-4267A5CEC567}" type="parTrans" cxnId="{54D41E84-08C8-465D-AA57-5AB655725975}">
      <dgm:prSet/>
      <dgm:spPr/>
      <dgm:t>
        <a:bodyPr/>
        <a:lstStyle/>
        <a:p>
          <a:endParaRPr lang="en-US"/>
        </a:p>
      </dgm:t>
    </dgm:pt>
    <dgm:pt modelId="{3E700858-C48A-4054-8BAD-3A3EA8E9C8F3}" type="sibTrans" cxnId="{54D41E84-08C8-465D-AA57-5AB655725975}">
      <dgm:prSet/>
      <dgm:spPr/>
      <dgm:t>
        <a:bodyPr/>
        <a:lstStyle/>
        <a:p>
          <a:endParaRPr lang="en-US"/>
        </a:p>
      </dgm:t>
    </dgm:pt>
    <dgm:pt modelId="{A794D8B1-5276-4677-BC96-26A27A4B8A59}" type="pres">
      <dgm:prSet presAssocID="{6FA44483-2571-4FCA-B58F-C7BB027CDFC7}" presName="root" presStyleCnt="0">
        <dgm:presLayoutVars>
          <dgm:dir/>
          <dgm:resizeHandles val="exact"/>
        </dgm:presLayoutVars>
      </dgm:prSet>
      <dgm:spPr/>
    </dgm:pt>
    <dgm:pt modelId="{90F22358-AC15-4664-B9E0-0B931943E34C}" type="pres">
      <dgm:prSet presAssocID="{4BB46BBB-2788-4F0A-B0D1-43C424E560AD}" presName="compNode" presStyleCnt="0"/>
      <dgm:spPr/>
    </dgm:pt>
    <dgm:pt modelId="{29775EB6-3CAC-4290-9278-6941E4B39806}" type="pres">
      <dgm:prSet presAssocID="{4BB46BBB-2788-4F0A-B0D1-43C424E560AD}" presName="iconBgRect" presStyleLbl="bgShp" presStyleIdx="0" presStyleCnt="6"/>
      <dgm:spPr/>
    </dgm:pt>
    <dgm:pt modelId="{AD96B894-BDE7-4525-952E-FC0888323930}" type="pres">
      <dgm:prSet presAssocID="{4BB46BBB-2788-4F0A-B0D1-43C424E560A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ACCE57E7-DA9B-4340-B652-DDF10ED44E9C}" type="pres">
      <dgm:prSet presAssocID="{4BB46BBB-2788-4F0A-B0D1-43C424E560AD}" presName="spaceRect" presStyleCnt="0"/>
      <dgm:spPr/>
    </dgm:pt>
    <dgm:pt modelId="{C724DC54-93E0-4649-BC94-03BC39BB0FBE}" type="pres">
      <dgm:prSet presAssocID="{4BB46BBB-2788-4F0A-B0D1-43C424E560AD}" presName="textRect" presStyleLbl="revTx" presStyleIdx="0" presStyleCnt="6">
        <dgm:presLayoutVars>
          <dgm:chMax val="1"/>
          <dgm:chPref val="1"/>
        </dgm:presLayoutVars>
      </dgm:prSet>
      <dgm:spPr/>
    </dgm:pt>
    <dgm:pt modelId="{354A6106-7130-40A1-8C12-46E6DFB60698}" type="pres">
      <dgm:prSet presAssocID="{C60C2AEF-C0D4-4E8B-9554-F5475E54E7DF}" presName="sibTrans" presStyleCnt="0"/>
      <dgm:spPr/>
    </dgm:pt>
    <dgm:pt modelId="{E0D2ADE1-13B4-4E50-80E0-CA4854CCA806}" type="pres">
      <dgm:prSet presAssocID="{F21D70A9-27F3-4579-B5B7-FD1F70A49263}" presName="compNode" presStyleCnt="0"/>
      <dgm:spPr/>
    </dgm:pt>
    <dgm:pt modelId="{62EA4252-D4BF-49BD-92E5-82C0787C2C94}" type="pres">
      <dgm:prSet presAssocID="{F21D70A9-27F3-4579-B5B7-FD1F70A49263}" presName="iconBgRect" presStyleLbl="bgShp" presStyleIdx="1" presStyleCnt="6"/>
      <dgm:spPr/>
    </dgm:pt>
    <dgm:pt modelId="{191C4B6C-1A46-4CE6-851D-F9FC46407123}" type="pres">
      <dgm:prSet presAssocID="{F21D70A9-27F3-4579-B5B7-FD1F70A492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A34F115F-0B54-4E44-A065-377FA9846DAA}" type="pres">
      <dgm:prSet presAssocID="{F21D70A9-27F3-4579-B5B7-FD1F70A49263}" presName="spaceRect" presStyleCnt="0"/>
      <dgm:spPr/>
    </dgm:pt>
    <dgm:pt modelId="{9E47C9B1-3131-49D8-B031-7649A0812473}" type="pres">
      <dgm:prSet presAssocID="{F21D70A9-27F3-4579-B5B7-FD1F70A49263}" presName="textRect" presStyleLbl="revTx" presStyleIdx="1" presStyleCnt="6">
        <dgm:presLayoutVars>
          <dgm:chMax val="1"/>
          <dgm:chPref val="1"/>
        </dgm:presLayoutVars>
      </dgm:prSet>
      <dgm:spPr/>
    </dgm:pt>
    <dgm:pt modelId="{3AD951D3-09FA-46C6-9502-26D4547C3642}" type="pres">
      <dgm:prSet presAssocID="{97D37D93-9CB6-41A3-BFEA-6BB2C8A5E86E}" presName="sibTrans" presStyleCnt="0"/>
      <dgm:spPr/>
    </dgm:pt>
    <dgm:pt modelId="{56DD306B-5902-4E1D-A10D-81D5BC93CCBD}" type="pres">
      <dgm:prSet presAssocID="{9EAF6C0B-BE39-4718-805A-0DEF0B2265A6}" presName="compNode" presStyleCnt="0"/>
      <dgm:spPr/>
    </dgm:pt>
    <dgm:pt modelId="{D48991D7-2F77-458A-9F12-B72BE69A3B81}" type="pres">
      <dgm:prSet presAssocID="{9EAF6C0B-BE39-4718-805A-0DEF0B2265A6}" presName="iconBgRect" presStyleLbl="bgShp" presStyleIdx="2" presStyleCnt="6"/>
      <dgm:spPr/>
    </dgm:pt>
    <dgm:pt modelId="{C86A85F3-4E8F-453D-9E20-055DDAC267DF}" type="pres">
      <dgm:prSet presAssocID="{9EAF6C0B-BE39-4718-805A-0DEF0B2265A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C381229-FE6C-40B3-BB2B-F7DEB913540E}" type="pres">
      <dgm:prSet presAssocID="{9EAF6C0B-BE39-4718-805A-0DEF0B2265A6}" presName="spaceRect" presStyleCnt="0"/>
      <dgm:spPr/>
    </dgm:pt>
    <dgm:pt modelId="{0705DC06-8943-4E2D-BA8D-10857108442A}" type="pres">
      <dgm:prSet presAssocID="{9EAF6C0B-BE39-4718-805A-0DEF0B2265A6}" presName="textRect" presStyleLbl="revTx" presStyleIdx="2" presStyleCnt="6">
        <dgm:presLayoutVars>
          <dgm:chMax val="1"/>
          <dgm:chPref val="1"/>
        </dgm:presLayoutVars>
      </dgm:prSet>
      <dgm:spPr/>
    </dgm:pt>
    <dgm:pt modelId="{9E721CC4-DE88-4336-90B8-3FF2C8B83BDA}" type="pres">
      <dgm:prSet presAssocID="{D6C8C4C3-3EDF-49A3-BDA1-5840245C3123}" presName="sibTrans" presStyleCnt="0"/>
      <dgm:spPr/>
    </dgm:pt>
    <dgm:pt modelId="{9D64ABC7-7182-4EB2-AF2D-7BF42D206251}" type="pres">
      <dgm:prSet presAssocID="{0B614B1B-D199-48B4-9163-58F788C75E8A}" presName="compNode" presStyleCnt="0"/>
      <dgm:spPr/>
    </dgm:pt>
    <dgm:pt modelId="{5A1CCC25-F20A-41D4-9FE4-119E5315C504}" type="pres">
      <dgm:prSet presAssocID="{0B614B1B-D199-48B4-9163-58F788C75E8A}" presName="iconBgRect" presStyleLbl="bgShp" presStyleIdx="3" presStyleCnt="6"/>
      <dgm:spPr/>
    </dgm:pt>
    <dgm:pt modelId="{AAA0545B-3722-47C7-8BAC-BB5202154606}" type="pres">
      <dgm:prSet presAssocID="{0B614B1B-D199-48B4-9163-58F788C75E8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3C084CA8-C2CB-4167-8620-870EE0B4617B}" type="pres">
      <dgm:prSet presAssocID="{0B614B1B-D199-48B4-9163-58F788C75E8A}" presName="spaceRect" presStyleCnt="0"/>
      <dgm:spPr/>
    </dgm:pt>
    <dgm:pt modelId="{F451AEF5-B729-4EF4-ADDC-C64BDC16F843}" type="pres">
      <dgm:prSet presAssocID="{0B614B1B-D199-48B4-9163-58F788C75E8A}" presName="textRect" presStyleLbl="revTx" presStyleIdx="3" presStyleCnt="6">
        <dgm:presLayoutVars>
          <dgm:chMax val="1"/>
          <dgm:chPref val="1"/>
        </dgm:presLayoutVars>
      </dgm:prSet>
      <dgm:spPr/>
    </dgm:pt>
    <dgm:pt modelId="{F3FC199D-80F6-44F9-81EB-6ED44974E785}" type="pres">
      <dgm:prSet presAssocID="{AE527F3F-3433-4DF4-9855-E86C74C773FE}" presName="sibTrans" presStyleCnt="0"/>
      <dgm:spPr/>
    </dgm:pt>
    <dgm:pt modelId="{10D8CE2A-B144-4EC3-968D-D8B7D4554043}" type="pres">
      <dgm:prSet presAssocID="{C40795C8-4D4A-4BF5-BA1B-6461C23880DF}" presName="compNode" presStyleCnt="0"/>
      <dgm:spPr/>
    </dgm:pt>
    <dgm:pt modelId="{173CFBCB-D32C-4B3E-BEE8-3AC980138FC2}" type="pres">
      <dgm:prSet presAssocID="{C40795C8-4D4A-4BF5-BA1B-6461C23880DF}" presName="iconBgRect" presStyleLbl="bgShp" presStyleIdx="4" presStyleCnt="6"/>
      <dgm:spPr/>
    </dgm:pt>
    <dgm:pt modelId="{6D9F3C9C-3697-4608-ABA2-0D9BDEC046EE}" type="pres">
      <dgm:prSet presAssocID="{C40795C8-4D4A-4BF5-BA1B-6461C23880D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B338CAA3-4213-4705-9E84-20789290D6CF}" type="pres">
      <dgm:prSet presAssocID="{C40795C8-4D4A-4BF5-BA1B-6461C23880DF}" presName="spaceRect" presStyleCnt="0"/>
      <dgm:spPr/>
    </dgm:pt>
    <dgm:pt modelId="{7232E5B1-6A37-45FE-8177-F36162A3AC41}" type="pres">
      <dgm:prSet presAssocID="{C40795C8-4D4A-4BF5-BA1B-6461C23880DF}" presName="textRect" presStyleLbl="revTx" presStyleIdx="4" presStyleCnt="6">
        <dgm:presLayoutVars>
          <dgm:chMax val="1"/>
          <dgm:chPref val="1"/>
        </dgm:presLayoutVars>
      </dgm:prSet>
      <dgm:spPr/>
    </dgm:pt>
    <dgm:pt modelId="{364C72C6-E775-4513-BE66-783E5B9F51E8}" type="pres">
      <dgm:prSet presAssocID="{9EB6FFF6-EA8F-4F30-8DAB-B03C628D5D35}" presName="sibTrans" presStyleCnt="0"/>
      <dgm:spPr/>
    </dgm:pt>
    <dgm:pt modelId="{68693306-5EDD-42B2-8874-D91257C04983}" type="pres">
      <dgm:prSet presAssocID="{E3015678-A737-4FB3-AAB0-20D44093E02D}" presName="compNode" presStyleCnt="0"/>
      <dgm:spPr/>
    </dgm:pt>
    <dgm:pt modelId="{AA7489C0-681D-4C25-B981-E97C5E98C1E8}" type="pres">
      <dgm:prSet presAssocID="{E3015678-A737-4FB3-AAB0-20D44093E02D}" presName="iconBgRect" presStyleLbl="bgShp" presStyleIdx="5" presStyleCnt="6"/>
      <dgm:spPr/>
    </dgm:pt>
    <dgm:pt modelId="{872663B2-07F4-4FED-92E1-A7511657EC65}" type="pres">
      <dgm:prSet presAssocID="{E3015678-A737-4FB3-AAB0-20D44093E02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perclip"/>
        </a:ext>
      </dgm:extLst>
    </dgm:pt>
    <dgm:pt modelId="{4275224F-4339-4600-B543-7BC2215438B4}" type="pres">
      <dgm:prSet presAssocID="{E3015678-A737-4FB3-AAB0-20D44093E02D}" presName="spaceRect" presStyleCnt="0"/>
      <dgm:spPr/>
    </dgm:pt>
    <dgm:pt modelId="{B08C1549-6E78-48EF-9EE3-C670772B5C3F}" type="pres">
      <dgm:prSet presAssocID="{E3015678-A737-4FB3-AAB0-20D44093E02D}" presName="textRect" presStyleLbl="revTx" presStyleIdx="5" presStyleCnt="6">
        <dgm:presLayoutVars>
          <dgm:chMax val="1"/>
          <dgm:chPref val="1"/>
        </dgm:presLayoutVars>
      </dgm:prSet>
      <dgm:spPr/>
    </dgm:pt>
  </dgm:ptLst>
  <dgm:cxnLst>
    <dgm:cxn modelId="{B5FDDB36-ABD4-48A3-BAA0-A43AB63A43A2}" type="presOf" srcId="{F21D70A9-27F3-4579-B5B7-FD1F70A49263}" destId="{9E47C9B1-3131-49D8-B031-7649A0812473}" srcOrd="0" destOrd="0" presId="urn:microsoft.com/office/officeart/2018/5/layout/IconCircleLabelList"/>
    <dgm:cxn modelId="{B75FEF45-9364-49D6-AAAA-50555CCCCDE6}" type="presOf" srcId="{C40795C8-4D4A-4BF5-BA1B-6461C23880DF}" destId="{7232E5B1-6A37-45FE-8177-F36162A3AC41}" srcOrd="0" destOrd="0" presId="urn:microsoft.com/office/officeart/2018/5/layout/IconCircleLabelList"/>
    <dgm:cxn modelId="{0E315F49-9DED-4FA3-8485-5FD616719255}" srcId="{6FA44483-2571-4FCA-B58F-C7BB027CDFC7}" destId="{F21D70A9-27F3-4579-B5B7-FD1F70A49263}" srcOrd="1" destOrd="0" parTransId="{593E0C91-AED3-48C8-94E6-0A5744178C6C}" sibTransId="{97D37D93-9CB6-41A3-BFEA-6BB2C8A5E86E}"/>
    <dgm:cxn modelId="{B2E7236D-459C-43F6-9C98-E5A388D89A0E}" type="presOf" srcId="{4BB46BBB-2788-4F0A-B0D1-43C424E560AD}" destId="{C724DC54-93E0-4649-BC94-03BC39BB0FBE}" srcOrd="0" destOrd="0" presId="urn:microsoft.com/office/officeart/2018/5/layout/IconCircleLabelList"/>
    <dgm:cxn modelId="{4046A86E-377D-4EC1-9F31-223A0CA517E7}" type="presOf" srcId="{0B614B1B-D199-48B4-9163-58F788C75E8A}" destId="{F451AEF5-B729-4EF4-ADDC-C64BDC16F843}" srcOrd="0" destOrd="0" presId="urn:microsoft.com/office/officeart/2018/5/layout/IconCircleLabelList"/>
    <dgm:cxn modelId="{0788F551-8084-4420-9C9C-7945B8E903FF}" type="presOf" srcId="{6FA44483-2571-4FCA-B58F-C7BB027CDFC7}" destId="{A794D8B1-5276-4677-BC96-26A27A4B8A59}" srcOrd="0" destOrd="0" presId="urn:microsoft.com/office/officeart/2018/5/layout/IconCircleLabelList"/>
    <dgm:cxn modelId="{3EB8A152-5B68-4965-9713-87630681DF65}" srcId="{6FA44483-2571-4FCA-B58F-C7BB027CDFC7}" destId="{9EAF6C0B-BE39-4718-805A-0DEF0B2265A6}" srcOrd="2" destOrd="0" parTransId="{CF5032E5-430A-4F94-864E-E052504335B7}" sibTransId="{D6C8C4C3-3EDF-49A3-BDA1-5840245C3123}"/>
    <dgm:cxn modelId="{DC884B57-B50F-4852-803E-E4C8E93B9FA1}" type="presOf" srcId="{E3015678-A737-4FB3-AAB0-20D44093E02D}" destId="{B08C1549-6E78-48EF-9EE3-C670772B5C3F}" srcOrd="0" destOrd="0" presId="urn:microsoft.com/office/officeart/2018/5/layout/IconCircleLabelList"/>
    <dgm:cxn modelId="{54D41E84-08C8-465D-AA57-5AB655725975}" srcId="{6FA44483-2571-4FCA-B58F-C7BB027CDFC7}" destId="{E3015678-A737-4FB3-AAB0-20D44093E02D}" srcOrd="5" destOrd="0" parTransId="{CAEDC4AA-6521-4AE8-A2DE-4267A5CEC567}" sibTransId="{3E700858-C48A-4054-8BAD-3A3EA8E9C8F3}"/>
    <dgm:cxn modelId="{B7277B92-C142-4183-B63F-BE625542E129}" srcId="{6FA44483-2571-4FCA-B58F-C7BB027CDFC7}" destId="{0B614B1B-D199-48B4-9163-58F788C75E8A}" srcOrd="3" destOrd="0" parTransId="{02BBAADE-7737-4464-8597-F202B9098384}" sibTransId="{AE527F3F-3433-4DF4-9855-E86C74C773FE}"/>
    <dgm:cxn modelId="{683AEBA1-78F3-4CF6-9EBE-E8BD7BCFEE71}" srcId="{6FA44483-2571-4FCA-B58F-C7BB027CDFC7}" destId="{4BB46BBB-2788-4F0A-B0D1-43C424E560AD}" srcOrd="0" destOrd="0" parTransId="{F1077F06-5FEE-4083-BCB8-47F4B3A0504C}" sibTransId="{C60C2AEF-C0D4-4E8B-9554-F5475E54E7DF}"/>
    <dgm:cxn modelId="{CE2C08AC-5C42-401F-BC3A-58E184B251A9}" type="presOf" srcId="{9EAF6C0B-BE39-4718-805A-0DEF0B2265A6}" destId="{0705DC06-8943-4E2D-BA8D-10857108442A}" srcOrd="0" destOrd="0" presId="urn:microsoft.com/office/officeart/2018/5/layout/IconCircleLabelList"/>
    <dgm:cxn modelId="{E6ADACC7-888B-4796-AA46-13DDFF55ED25}" srcId="{6FA44483-2571-4FCA-B58F-C7BB027CDFC7}" destId="{C40795C8-4D4A-4BF5-BA1B-6461C23880DF}" srcOrd="4" destOrd="0" parTransId="{825E51F7-3F9A-4536-B696-B5208EDEEDB7}" sibTransId="{9EB6FFF6-EA8F-4F30-8DAB-B03C628D5D35}"/>
    <dgm:cxn modelId="{7748F1DB-8F2F-4B39-A7F6-3DB2C24E1B9A}" type="presParOf" srcId="{A794D8B1-5276-4677-BC96-26A27A4B8A59}" destId="{90F22358-AC15-4664-B9E0-0B931943E34C}" srcOrd="0" destOrd="0" presId="urn:microsoft.com/office/officeart/2018/5/layout/IconCircleLabelList"/>
    <dgm:cxn modelId="{5EE6468B-7C6F-4357-A8E3-129F7497C9E9}" type="presParOf" srcId="{90F22358-AC15-4664-B9E0-0B931943E34C}" destId="{29775EB6-3CAC-4290-9278-6941E4B39806}" srcOrd="0" destOrd="0" presId="urn:microsoft.com/office/officeart/2018/5/layout/IconCircleLabelList"/>
    <dgm:cxn modelId="{0AC821B5-EFBF-4807-A269-D0AE1ED44712}" type="presParOf" srcId="{90F22358-AC15-4664-B9E0-0B931943E34C}" destId="{AD96B894-BDE7-4525-952E-FC0888323930}" srcOrd="1" destOrd="0" presId="urn:microsoft.com/office/officeart/2018/5/layout/IconCircleLabelList"/>
    <dgm:cxn modelId="{ADA14C88-0794-404C-8B65-FAC2FBD0F6B8}" type="presParOf" srcId="{90F22358-AC15-4664-B9E0-0B931943E34C}" destId="{ACCE57E7-DA9B-4340-B652-DDF10ED44E9C}" srcOrd="2" destOrd="0" presId="urn:microsoft.com/office/officeart/2018/5/layout/IconCircleLabelList"/>
    <dgm:cxn modelId="{F245A78C-6586-4C77-9FAA-FFE11FD813E5}" type="presParOf" srcId="{90F22358-AC15-4664-B9E0-0B931943E34C}" destId="{C724DC54-93E0-4649-BC94-03BC39BB0FBE}" srcOrd="3" destOrd="0" presId="urn:microsoft.com/office/officeart/2018/5/layout/IconCircleLabelList"/>
    <dgm:cxn modelId="{BA53D678-5636-4D5D-9D90-0F49494E8717}" type="presParOf" srcId="{A794D8B1-5276-4677-BC96-26A27A4B8A59}" destId="{354A6106-7130-40A1-8C12-46E6DFB60698}" srcOrd="1" destOrd="0" presId="urn:microsoft.com/office/officeart/2018/5/layout/IconCircleLabelList"/>
    <dgm:cxn modelId="{28175815-6B02-4349-B88D-B73B7BA97EFF}" type="presParOf" srcId="{A794D8B1-5276-4677-BC96-26A27A4B8A59}" destId="{E0D2ADE1-13B4-4E50-80E0-CA4854CCA806}" srcOrd="2" destOrd="0" presId="urn:microsoft.com/office/officeart/2018/5/layout/IconCircleLabelList"/>
    <dgm:cxn modelId="{E5478D64-6566-46DB-AC85-F4BA431E208F}" type="presParOf" srcId="{E0D2ADE1-13B4-4E50-80E0-CA4854CCA806}" destId="{62EA4252-D4BF-49BD-92E5-82C0787C2C94}" srcOrd="0" destOrd="0" presId="urn:microsoft.com/office/officeart/2018/5/layout/IconCircleLabelList"/>
    <dgm:cxn modelId="{D517F968-07E5-49C3-B6E8-5A99F7BB79D6}" type="presParOf" srcId="{E0D2ADE1-13B4-4E50-80E0-CA4854CCA806}" destId="{191C4B6C-1A46-4CE6-851D-F9FC46407123}" srcOrd="1" destOrd="0" presId="urn:microsoft.com/office/officeart/2018/5/layout/IconCircleLabelList"/>
    <dgm:cxn modelId="{7D5E8EDF-BF56-4F42-AD68-1D7DFCF0AC96}" type="presParOf" srcId="{E0D2ADE1-13B4-4E50-80E0-CA4854CCA806}" destId="{A34F115F-0B54-4E44-A065-377FA9846DAA}" srcOrd="2" destOrd="0" presId="urn:microsoft.com/office/officeart/2018/5/layout/IconCircleLabelList"/>
    <dgm:cxn modelId="{3AD1C565-8DCC-4B43-9F29-C258ED60F190}" type="presParOf" srcId="{E0D2ADE1-13B4-4E50-80E0-CA4854CCA806}" destId="{9E47C9B1-3131-49D8-B031-7649A0812473}" srcOrd="3" destOrd="0" presId="urn:microsoft.com/office/officeart/2018/5/layout/IconCircleLabelList"/>
    <dgm:cxn modelId="{B28B73E3-D5FA-4D1D-B2AF-87918F940690}" type="presParOf" srcId="{A794D8B1-5276-4677-BC96-26A27A4B8A59}" destId="{3AD951D3-09FA-46C6-9502-26D4547C3642}" srcOrd="3" destOrd="0" presId="urn:microsoft.com/office/officeart/2018/5/layout/IconCircleLabelList"/>
    <dgm:cxn modelId="{B817A5F7-4F68-4F94-853B-0A31EF8D3B8D}" type="presParOf" srcId="{A794D8B1-5276-4677-BC96-26A27A4B8A59}" destId="{56DD306B-5902-4E1D-A10D-81D5BC93CCBD}" srcOrd="4" destOrd="0" presId="urn:microsoft.com/office/officeart/2018/5/layout/IconCircleLabelList"/>
    <dgm:cxn modelId="{05F7DDC0-FC03-47E0-91B0-232DB6DA6156}" type="presParOf" srcId="{56DD306B-5902-4E1D-A10D-81D5BC93CCBD}" destId="{D48991D7-2F77-458A-9F12-B72BE69A3B81}" srcOrd="0" destOrd="0" presId="urn:microsoft.com/office/officeart/2018/5/layout/IconCircleLabelList"/>
    <dgm:cxn modelId="{6FC81442-3B08-4476-B4CB-4F03ED6A5FA3}" type="presParOf" srcId="{56DD306B-5902-4E1D-A10D-81D5BC93CCBD}" destId="{C86A85F3-4E8F-453D-9E20-055DDAC267DF}" srcOrd="1" destOrd="0" presId="urn:microsoft.com/office/officeart/2018/5/layout/IconCircleLabelList"/>
    <dgm:cxn modelId="{43B4B237-3261-4D99-8D6A-A8A31A7165CB}" type="presParOf" srcId="{56DD306B-5902-4E1D-A10D-81D5BC93CCBD}" destId="{8C381229-FE6C-40B3-BB2B-F7DEB913540E}" srcOrd="2" destOrd="0" presId="urn:microsoft.com/office/officeart/2018/5/layout/IconCircleLabelList"/>
    <dgm:cxn modelId="{639AFF60-242A-4686-A757-F3D7E01A635B}" type="presParOf" srcId="{56DD306B-5902-4E1D-A10D-81D5BC93CCBD}" destId="{0705DC06-8943-4E2D-BA8D-10857108442A}" srcOrd="3" destOrd="0" presId="urn:microsoft.com/office/officeart/2018/5/layout/IconCircleLabelList"/>
    <dgm:cxn modelId="{7410C5F1-92E5-4A89-97C2-7202D6B653FC}" type="presParOf" srcId="{A794D8B1-5276-4677-BC96-26A27A4B8A59}" destId="{9E721CC4-DE88-4336-90B8-3FF2C8B83BDA}" srcOrd="5" destOrd="0" presId="urn:microsoft.com/office/officeart/2018/5/layout/IconCircleLabelList"/>
    <dgm:cxn modelId="{C1669BAB-D8FA-4007-A876-EF03F47FC7DE}" type="presParOf" srcId="{A794D8B1-5276-4677-BC96-26A27A4B8A59}" destId="{9D64ABC7-7182-4EB2-AF2D-7BF42D206251}" srcOrd="6" destOrd="0" presId="urn:microsoft.com/office/officeart/2018/5/layout/IconCircleLabelList"/>
    <dgm:cxn modelId="{0EEE6957-8474-4EE7-BDE8-C7FCCD546CE6}" type="presParOf" srcId="{9D64ABC7-7182-4EB2-AF2D-7BF42D206251}" destId="{5A1CCC25-F20A-41D4-9FE4-119E5315C504}" srcOrd="0" destOrd="0" presId="urn:microsoft.com/office/officeart/2018/5/layout/IconCircleLabelList"/>
    <dgm:cxn modelId="{19D7412B-18FD-47AA-B9B0-A1FF7F08531B}" type="presParOf" srcId="{9D64ABC7-7182-4EB2-AF2D-7BF42D206251}" destId="{AAA0545B-3722-47C7-8BAC-BB5202154606}" srcOrd="1" destOrd="0" presId="urn:microsoft.com/office/officeart/2018/5/layout/IconCircleLabelList"/>
    <dgm:cxn modelId="{9EAECAD3-D60E-4700-9C73-DE80121415B1}" type="presParOf" srcId="{9D64ABC7-7182-4EB2-AF2D-7BF42D206251}" destId="{3C084CA8-C2CB-4167-8620-870EE0B4617B}" srcOrd="2" destOrd="0" presId="urn:microsoft.com/office/officeart/2018/5/layout/IconCircleLabelList"/>
    <dgm:cxn modelId="{9066767F-29A6-43E5-994E-2F9FE7C19039}" type="presParOf" srcId="{9D64ABC7-7182-4EB2-AF2D-7BF42D206251}" destId="{F451AEF5-B729-4EF4-ADDC-C64BDC16F843}" srcOrd="3" destOrd="0" presId="urn:microsoft.com/office/officeart/2018/5/layout/IconCircleLabelList"/>
    <dgm:cxn modelId="{9CEC9496-B61B-49E9-9013-DDE24648370B}" type="presParOf" srcId="{A794D8B1-5276-4677-BC96-26A27A4B8A59}" destId="{F3FC199D-80F6-44F9-81EB-6ED44974E785}" srcOrd="7" destOrd="0" presId="urn:microsoft.com/office/officeart/2018/5/layout/IconCircleLabelList"/>
    <dgm:cxn modelId="{41C473F7-D18B-402A-A4A7-5D7CC5179F59}" type="presParOf" srcId="{A794D8B1-5276-4677-BC96-26A27A4B8A59}" destId="{10D8CE2A-B144-4EC3-968D-D8B7D4554043}" srcOrd="8" destOrd="0" presId="urn:microsoft.com/office/officeart/2018/5/layout/IconCircleLabelList"/>
    <dgm:cxn modelId="{814C97F8-9A2C-47DF-B1A5-70C2FD881606}" type="presParOf" srcId="{10D8CE2A-B144-4EC3-968D-D8B7D4554043}" destId="{173CFBCB-D32C-4B3E-BEE8-3AC980138FC2}" srcOrd="0" destOrd="0" presId="urn:microsoft.com/office/officeart/2018/5/layout/IconCircleLabelList"/>
    <dgm:cxn modelId="{1EAE5B70-8279-4205-A5C4-A9DF3C10DE0A}" type="presParOf" srcId="{10D8CE2A-B144-4EC3-968D-D8B7D4554043}" destId="{6D9F3C9C-3697-4608-ABA2-0D9BDEC046EE}" srcOrd="1" destOrd="0" presId="urn:microsoft.com/office/officeart/2018/5/layout/IconCircleLabelList"/>
    <dgm:cxn modelId="{60074079-9470-4483-B279-7AAC092D8D89}" type="presParOf" srcId="{10D8CE2A-B144-4EC3-968D-D8B7D4554043}" destId="{B338CAA3-4213-4705-9E84-20789290D6CF}" srcOrd="2" destOrd="0" presId="urn:microsoft.com/office/officeart/2018/5/layout/IconCircleLabelList"/>
    <dgm:cxn modelId="{E5344E0B-4CAC-4EDB-BCCF-147EC8BC8A17}" type="presParOf" srcId="{10D8CE2A-B144-4EC3-968D-D8B7D4554043}" destId="{7232E5B1-6A37-45FE-8177-F36162A3AC41}" srcOrd="3" destOrd="0" presId="urn:microsoft.com/office/officeart/2018/5/layout/IconCircleLabelList"/>
    <dgm:cxn modelId="{AB85B857-66C7-41CB-82AA-BC257E41D58A}" type="presParOf" srcId="{A794D8B1-5276-4677-BC96-26A27A4B8A59}" destId="{364C72C6-E775-4513-BE66-783E5B9F51E8}" srcOrd="9" destOrd="0" presId="urn:microsoft.com/office/officeart/2018/5/layout/IconCircleLabelList"/>
    <dgm:cxn modelId="{D38149C0-32BD-493F-80A5-A25393C69097}" type="presParOf" srcId="{A794D8B1-5276-4677-BC96-26A27A4B8A59}" destId="{68693306-5EDD-42B2-8874-D91257C04983}" srcOrd="10" destOrd="0" presId="urn:microsoft.com/office/officeart/2018/5/layout/IconCircleLabelList"/>
    <dgm:cxn modelId="{1CE7CCFA-1F4D-4B1F-A29C-90555E370E3F}" type="presParOf" srcId="{68693306-5EDD-42B2-8874-D91257C04983}" destId="{AA7489C0-681D-4C25-B981-E97C5E98C1E8}" srcOrd="0" destOrd="0" presId="urn:microsoft.com/office/officeart/2018/5/layout/IconCircleLabelList"/>
    <dgm:cxn modelId="{80EBB89F-283A-4668-89E4-F39D7823C8D3}" type="presParOf" srcId="{68693306-5EDD-42B2-8874-D91257C04983}" destId="{872663B2-07F4-4FED-92E1-A7511657EC65}" srcOrd="1" destOrd="0" presId="urn:microsoft.com/office/officeart/2018/5/layout/IconCircleLabelList"/>
    <dgm:cxn modelId="{5126198D-2B4B-4D91-BD03-632D7E02A863}" type="presParOf" srcId="{68693306-5EDD-42B2-8874-D91257C04983}" destId="{4275224F-4339-4600-B543-7BC2215438B4}" srcOrd="2" destOrd="0" presId="urn:microsoft.com/office/officeart/2018/5/layout/IconCircleLabelList"/>
    <dgm:cxn modelId="{7406D4BB-3EA1-4319-A02F-CAACB823A27F}" type="presParOf" srcId="{68693306-5EDD-42B2-8874-D91257C04983}" destId="{B08C1549-6E78-48EF-9EE3-C670772B5C3F}"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E40E8F-F750-478D-B5CB-57AFE884E9E8}" type="doc">
      <dgm:prSet loTypeId="urn:microsoft.com/office/officeart/2005/8/layout/cycle3" loCatId="cycle" qsTypeId="urn:microsoft.com/office/officeart/2005/8/quickstyle/simple1" qsCatId="simple" csTypeId="urn:microsoft.com/office/officeart/2005/8/colors/colorful1" csCatId="colorful"/>
      <dgm:spPr/>
      <dgm:t>
        <a:bodyPr/>
        <a:lstStyle/>
        <a:p>
          <a:endParaRPr lang="en-US"/>
        </a:p>
      </dgm:t>
    </dgm:pt>
    <dgm:pt modelId="{4A53527B-0A0B-4600-B5F4-A8BE2A7E2B45}">
      <dgm:prSet/>
      <dgm:spPr/>
      <dgm:t>
        <a:bodyPr/>
        <a:lstStyle/>
        <a:p>
          <a:r>
            <a:rPr lang="en-US"/>
            <a:t>Overview of approaches:</a:t>
          </a:r>
        </a:p>
      </dgm:t>
    </dgm:pt>
    <dgm:pt modelId="{52F88B85-9373-462B-B4CF-5E994AD66CB6}" type="parTrans" cxnId="{C349259E-1660-4F14-8B68-8B8D5A33D5BC}">
      <dgm:prSet/>
      <dgm:spPr/>
      <dgm:t>
        <a:bodyPr/>
        <a:lstStyle/>
        <a:p>
          <a:endParaRPr lang="en-US"/>
        </a:p>
      </dgm:t>
    </dgm:pt>
    <dgm:pt modelId="{7D83BF52-E01C-4081-A7CE-824ABF774888}" type="sibTrans" cxnId="{C349259E-1660-4F14-8B68-8B8D5A33D5BC}">
      <dgm:prSet/>
      <dgm:spPr/>
      <dgm:t>
        <a:bodyPr/>
        <a:lstStyle/>
        <a:p>
          <a:endParaRPr lang="en-US"/>
        </a:p>
      </dgm:t>
    </dgm:pt>
    <dgm:pt modelId="{F982A9D8-8DDE-49CD-AB8F-EF7EDBD5F999}">
      <dgm:prSet/>
      <dgm:spPr/>
      <dgm:t>
        <a:bodyPr/>
        <a:lstStyle/>
        <a:p>
          <a:r>
            <a:rPr lang="en-US"/>
            <a:t>Gathering dataPreparing data</a:t>
          </a:r>
        </a:p>
      </dgm:t>
    </dgm:pt>
    <dgm:pt modelId="{FEDA4791-2D34-457D-8211-BAEC73253B12}" type="parTrans" cxnId="{11E00314-D334-4340-837F-113979F7695A}">
      <dgm:prSet/>
      <dgm:spPr/>
      <dgm:t>
        <a:bodyPr/>
        <a:lstStyle/>
        <a:p>
          <a:endParaRPr lang="en-US"/>
        </a:p>
      </dgm:t>
    </dgm:pt>
    <dgm:pt modelId="{EB784AF4-8DD0-4734-8781-3A631E6F999F}" type="sibTrans" cxnId="{11E00314-D334-4340-837F-113979F7695A}">
      <dgm:prSet/>
      <dgm:spPr/>
      <dgm:t>
        <a:bodyPr/>
        <a:lstStyle/>
        <a:p>
          <a:endParaRPr lang="en-US"/>
        </a:p>
      </dgm:t>
    </dgm:pt>
    <dgm:pt modelId="{C373C78C-B183-4290-8C67-CA30794E48A0}">
      <dgm:prSet/>
      <dgm:spPr/>
      <dgm:t>
        <a:bodyPr/>
        <a:lstStyle/>
        <a:p>
          <a:r>
            <a:rPr lang="en-US"/>
            <a:t>Conducting Exploratory Data Analysis with Data Visualization</a:t>
          </a:r>
        </a:p>
      </dgm:t>
    </dgm:pt>
    <dgm:pt modelId="{85E219D0-FE58-4798-A961-B909E9BCBAEA}" type="parTrans" cxnId="{D62C09F1-C863-4361-8CCF-4D988F068BAD}">
      <dgm:prSet/>
      <dgm:spPr/>
      <dgm:t>
        <a:bodyPr/>
        <a:lstStyle/>
        <a:p>
          <a:endParaRPr lang="en-US"/>
        </a:p>
      </dgm:t>
    </dgm:pt>
    <dgm:pt modelId="{1B0B1C1D-AA6D-449B-B1E6-FDBC878C60E3}" type="sibTrans" cxnId="{D62C09F1-C863-4361-8CCF-4D988F068BAD}">
      <dgm:prSet/>
      <dgm:spPr/>
      <dgm:t>
        <a:bodyPr/>
        <a:lstStyle/>
        <a:p>
          <a:endParaRPr lang="en-US"/>
        </a:p>
      </dgm:t>
    </dgm:pt>
    <dgm:pt modelId="{096C78B2-EBBD-4446-9950-D44E1115317F}">
      <dgm:prSet/>
      <dgm:spPr/>
      <dgm:t>
        <a:bodyPr/>
        <a:lstStyle/>
        <a:p>
          <a:r>
            <a:rPr lang="en-US"/>
            <a:t>Performing Exploratory Data Analysis using SQL</a:t>
          </a:r>
        </a:p>
      </dgm:t>
    </dgm:pt>
    <dgm:pt modelId="{9FBF2288-9B1A-4B36-A60B-CA155CE6DEBE}" type="parTrans" cxnId="{6299E959-B240-4964-8496-E12ED047D328}">
      <dgm:prSet/>
      <dgm:spPr/>
      <dgm:t>
        <a:bodyPr/>
        <a:lstStyle/>
        <a:p>
          <a:endParaRPr lang="en-US"/>
        </a:p>
      </dgm:t>
    </dgm:pt>
    <dgm:pt modelId="{C9F4132C-BCA1-4F0D-A810-3A537B70611A}" type="sibTrans" cxnId="{6299E959-B240-4964-8496-E12ED047D328}">
      <dgm:prSet/>
      <dgm:spPr/>
      <dgm:t>
        <a:bodyPr/>
        <a:lstStyle/>
        <a:p>
          <a:endParaRPr lang="en-US"/>
        </a:p>
      </dgm:t>
    </dgm:pt>
    <dgm:pt modelId="{1FE24AEF-B589-4183-BFCB-A9DD079EA388}">
      <dgm:prSet/>
      <dgm:spPr/>
      <dgm:t>
        <a:bodyPr/>
        <a:lstStyle/>
        <a:p>
          <a:r>
            <a:rPr lang="en-US"/>
            <a:t>Creating an interactive map with Folium</a:t>
          </a:r>
        </a:p>
      </dgm:t>
    </dgm:pt>
    <dgm:pt modelId="{A6BC2590-BBB9-4926-ADD0-3577316E9D8A}" type="parTrans" cxnId="{B8558935-A3AD-4C0E-BB75-09194002ACDF}">
      <dgm:prSet/>
      <dgm:spPr/>
      <dgm:t>
        <a:bodyPr/>
        <a:lstStyle/>
        <a:p>
          <a:endParaRPr lang="en-US"/>
        </a:p>
      </dgm:t>
    </dgm:pt>
    <dgm:pt modelId="{82E66B8B-B7D1-499C-9DA5-F0692809A962}" type="sibTrans" cxnId="{B8558935-A3AD-4C0E-BB75-09194002ACDF}">
      <dgm:prSet/>
      <dgm:spPr/>
      <dgm:t>
        <a:bodyPr/>
        <a:lstStyle/>
        <a:p>
          <a:endParaRPr lang="en-US"/>
        </a:p>
      </dgm:t>
    </dgm:pt>
    <dgm:pt modelId="{F8D24AAA-2901-4450-A684-2B03AD17C8DF}">
      <dgm:prSet/>
      <dgm:spPr/>
      <dgm:t>
        <a:bodyPr/>
        <a:lstStyle/>
        <a:p>
          <a:r>
            <a:rPr lang="en-US"/>
            <a:t>Developing a Dashboard with Plotly Dash</a:t>
          </a:r>
        </a:p>
      </dgm:t>
    </dgm:pt>
    <dgm:pt modelId="{BA9BC8F1-47C5-4864-A68D-C0C6E7C77CC5}" type="parTrans" cxnId="{02631C96-BFA2-4A6C-AA81-38B7A3F8EA88}">
      <dgm:prSet/>
      <dgm:spPr/>
      <dgm:t>
        <a:bodyPr/>
        <a:lstStyle/>
        <a:p>
          <a:endParaRPr lang="en-US"/>
        </a:p>
      </dgm:t>
    </dgm:pt>
    <dgm:pt modelId="{26D17CE2-367B-4127-A8A5-47E37149C90F}" type="sibTrans" cxnId="{02631C96-BFA2-4A6C-AA81-38B7A3F8EA88}">
      <dgm:prSet/>
      <dgm:spPr/>
      <dgm:t>
        <a:bodyPr/>
        <a:lstStyle/>
        <a:p>
          <a:endParaRPr lang="en-US"/>
        </a:p>
      </dgm:t>
    </dgm:pt>
    <dgm:pt modelId="{7A7582B7-AD13-49AE-B9E4-E95455C02563}">
      <dgm:prSet/>
      <dgm:spPr/>
      <dgm:t>
        <a:bodyPr/>
        <a:lstStyle/>
        <a:p>
          <a:r>
            <a:rPr lang="en-US"/>
            <a:t>Predictive analytics (Classification)</a:t>
          </a:r>
        </a:p>
      </dgm:t>
    </dgm:pt>
    <dgm:pt modelId="{C852B98D-A5EB-49F4-AF53-588ACF0C077B}" type="parTrans" cxnId="{A62A1FF3-68B2-49AA-954F-EB680EABC1AB}">
      <dgm:prSet/>
      <dgm:spPr/>
      <dgm:t>
        <a:bodyPr/>
        <a:lstStyle/>
        <a:p>
          <a:endParaRPr lang="en-US"/>
        </a:p>
      </dgm:t>
    </dgm:pt>
    <dgm:pt modelId="{56D1F2FC-F090-4254-BA7A-AA4A8033880F}" type="sibTrans" cxnId="{A62A1FF3-68B2-49AA-954F-EB680EABC1AB}">
      <dgm:prSet/>
      <dgm:spPr/>
      <dgm:t>
        <a:bodyPr/>
        <a:lstStyle/>
        <a:p>
          <a:endParaRPr lang="en-US"/>
        </a:p>
      </dgm:t>
    </dgm:pt>
    <dgm:pt modelId="{9E9F9693-5439-498C-8553-A076D6A2FCA1}">
      <dgm:prSet/>
      <dgm:spPr/>
      <dgm:t>
        <a:bodyPr/>
        <a:lstStyle/>
        <a:p>
          <a:r>
            <a:rPr lang="en-US"/>
            <a:t>Overview of all findings:</a:t>
          </a:r>
        </a:p>
      </dgm:t>
    </dgm:pt>
    <dgm:pt modelId="{BCC0A2A8-CB11-4AB0-AD86-C6D7E9F529EC}" type="parTrans" cxnId="{BC2F0C2E-B5C7-422D-9608-554F771B5C2F}">
      <dgm:prSet/>
      <dgm:spPr/>
      <dgm:t>
        <a:bodyPr/>
        <a:lstStyle/>
        <a:p>
          <a:endParaRPr lang="en-US"/>
        </a:p>
      </dgm:t>
    </dgm:pt>
    <dgm:pt modelId="{5007DCCB-6AA8-4944-905E-7B018CB4D071}" type="sibTrans" cxnId="{BC2F0C2E-B5C7-422D-9608-554F771B5C2F}">
      <dgm:prSet/>
      <dgm:spPr/>
      <dgm:t>
        <a:bodyPr/>
        <a:lstStyle/>
        <a:p>
          <a:endParaRPr lang="en-US"/>
        </a:p>
      </dgm:t>
    </dgm:pt>
    <dgm:pt modelId="{E75BE7D5-16A9-4108-A5C7-09F2B87441C4}">
      <dgm:prSet/>
      <dgm:spPr/>
      <dgm:t>
        <a:bodyPr/>
        <a:lstStyle/>
        <a:p>
          <a:r>
            <a:rPr lang="en-US"/>
            <a:t>Results of Exploratory Data Analysis</a:t>
          </a:r>
        </a:p>
      </dgm:t>
    </dgm:pt>
    <dgm:pt modelId="{B08383AF-AF5D-4FA6-8833-DE18D5BE6692}" type="parTrans" cxnId="{45F1CD23-8BFE-45DD-8B2F-20D7826C01AA}">
      <dgm:prSet/>
      <dgm:spPr/>
      <dgm:t>
        <a:bodyPr/>
        <a:lstStyle/>
        <a:p>
          <a:endParaRPr lang="en-US"/>
        </a:p>
      </dgm:t>
    </dgm:pt>
    <dgm:pt modelId="{4DD690C1-0AAE-4906-8039-4EDF002A1880}" type="sibTrans" cxnId="{45F1CD23-8BFE-45DD-8B2F-20D7826C01AA}">
      <dgm:prSet/>
      <dgm:spPr/>
      <dgm:t>
        <a:bodyPr/>
        <a:lstStyle/>
        <a:p>
          <a:endParaRPr lang="en-US"/>
        </a:p>
      </dgm:t>
    </dgm:pt>
    <dgm:pt modelId="{9569B53C-D1F5-402C-AF88-7D5A2F692C63}">
      <dgm:prSet/>
      <dgm:spPr/>
      <dgm:t>
        <a:bodyPr/>
        <a:lstStyle/>
        <a:p>
          <a:r>
            <a:rPr lang="en-US"/>
            <a:t>Screenshots of the interactive analytics demonstration</a:t>
          </a:r>
        </a:p>
      </dgm:t>
    </dgm:pt>
    <dgm:pt modelId="{EFD9E412-13AE-49AD-866C-E9A85C234372}" type="parTrans" cxnId="{2B1E6EB3-6BF8-408C-B5CC-5F6927376EC5}">
      <dgm:prSet/>
      <dgm:spPr/>
      <dgm:t>
        <a:bodyPr/>
        <a:lstStyle/>
        <a:p>
          <a:endParaRPr lang="en-US"/>
        </a:p>
      </dgm:t>
    </dgm:pt>
    <dgm:pt modelId="{53168DC6-E1B6-431E-A7B2-D7515790A279}" type="sibTrans" cxnId="{2B1E6EB3-6BF8-408C-B5CC-5F6927376EC5}">
      <dgm:prSet/>
      <dgm:spPr/>
      <dgm:t>
        <a:bodyPr/>
        <a:lstStyle/>
        <a:p>
          <a:endParaRPr lang="en-US"/>
        </a:p>
      </dgm:t>
    </dgm:pt>
    <dgm:pt modelId="{E78BF66E-794D-461A-91B2-64904ECC17F0}">
      <dgm:prSet/>
      <dgm:spPr/>
      <dgm:t>
        <a:bodyPr/>
        <a:lstStyle/>
        <a:p>
          <a:r>
            <a:rPr lang="en-US"/>
            <a:t>Outcomes of the predictive analysis</a:t>
          </a:r>
        </a:p>
      </dgm:t>
    </dgm:pt>
    <dgm:pt modelId="{749EB0FA-999F-4705-9BD8-ACD74D103D71}" type="parTrans" cxnId="{6508051B-F7A2-42E0-BA59-B21AAC8945FC}">
      <dgm:prSet/>
      <dgm:spPr/>
      <dgm:t>
        <a:bodyPr/>
        <a:lstStyle/>
        <a:p>
          <a:endParaRPr lang="en-US"/>
        </a:p>
      </dgm:t>
    </dgm:pt>
    <dgm:pt modelId="{58F5C4F3-1DB6-4B85-B7C6-A17CCA09F4A3}" type="sibTrans" cxnId="{6508051B-F7A2-42E0-BA59-B21AAC8945FC}">
      <dgm:prSet/>
      <dgm:spPr/>
      <dgm:t>
        <a:bodyPr/>
        <a:lstStyle/>
        <a:p>
          <a:endParaRPr lang="en-US"/>
        </a:p>
      </dgm:t>
    </dgm:pt>
    <dgm:pt modelId="{0D83429B-33EA-4769-BF55-7529E72FD12D}" type="pres">
      <dgm:prSet presAssocID="{31E40E8F-F750-478D-B5CB-57AFE884E9E8}" presName="Name0" presStyleCnt="0">
        <dgm:presLayoutVars>
          <dgm:dir/>
          <dgm:resizeHandles val="exact"/>
        </dgm:presLayoutVars>
      </dgm:prSet>
      <dgm:spPr/>
    </dgm:pt>
    <dgm:pt modelId="{634822CD-0329-45B8-9103-5FDF1D021A4A}" type="pres">
      <dgm:prSet presAssocID="{31E40E8F-F750-478D-B5CB-57AFE884E9E8}" presName="node1" presStyleLbl="node1" presStyleIdx="0" presStyleCnt="2">
        <dgm:presLayoutVars>
          <dgm:bulletEnabled val="1"/>
        </dgm:presLayoutVars>
      </dgm:prSet>
      <dgm:spPr/>
    </dgm:pt>
    <dgm:pt modelId="{DA929224-755B-45B7-A164-7CFF218A95F4}" type="pres">
      <dgm:prSet presAssocID="{31E40E8F-F750-478D-B5CB-57AFE884E9E8}" presName="sibTrans" presStyleLbl="bgShp" presStyleIdx="0" presStyleCnt="1"/>
      <dgm:spPr/>
    </dgm:pt>
    <dgm:pt modelId="{D25EC303-49B3-4935-818D-BC7E80B825F0}" type="pres">
      <dgm:prSet presAssocID="{31E40E8F-F750-478D-B5CB-57AFE884E9E8}" presName="node2" presStyleLbl="node1" presStyleIdx="1" presStyleCnt="2">
        <dgm:presLayoutVars>
          <dgm:bulletEnabled val="1"/>
        </dgm:presLayoutVars>
      </dgm:prSet>
      <dgm:spPr/>
    </dgm:pt>
    <dgm:pt modelId="{07CFE28C-F6A5-4B56-92E2-05FF9F5443C8}" type="pres">
      <dgm:prSet presAssocID="{31E40E8F-F750-478D-B5CB-57AFE884E9E8}" presName="sp1" presStyleCnt="0"/>
      <dgm:spPr/>
    </dgm:pt>
    <dgm:pt modelId="{E4E419B6-CC78-49AF-AC83-80E0839DB34F}" type="pres">
      <dgm:prSet presAssocID="{31E40E8F-F750-478D-B5CB-57AFE884E9E8}" presName="sp2" presStyleCnt="0"/>
      <dgm:spPr/>
    </dgm:pt>
  </dgm:ptLst>
  <dgm:cxnLst>
    <dgm:cxn modelId="{E9F4CE08-7A25-48F1-9456-ADBEEBB4E10E}" type="presOf" srcId="{096C78B2-EBBD-4446-9950-D44E1115317F}" destId="{634822CD-0329-45B8-9103-5FDF1D021A4A}" srcOrd="0" destOrd="3" presId="urn:microsoft.com/office/officeart/2005/8/layout/cycle3"/>
    <dgm:cxn modelId="{C35DEA0B-49DB-480F-B16F-4F3E6BFF1B42}" type="presOf" srcId="{1FE24AEF-B589-4183-BFCB-A9DD079EA388}" destId="{634822CD-0329-45B8-9103-5FDF1D021A4A}" srcOrd="0" destOrd="4" presId="urn:microsoft.com/office/officeart/2005/8/layout/cycle3"/>
    <dgm:cxn modelId="{11E00314-D334-4340-837F-113979F7695A}" srcId="{4A53527B-0A0B-4600-B5F4-A8BE2A7E2B45}" destId="{F982A9D8-8DDE-49CD-AB8F-EF7EDBD5F999}" srcOrd="0" destOrd="0" parTransId="{FEDA4791-2D34-457D-8211-BAEC73253B12}" sibTransId="{EB784AF4-8DD0-4734-8781-3A631E6F999F}"/>
    <dgm:cxn modelId="{6508051B-F7A2-42E0-BA59-B21AAC8945FC}" srcId="{9E9F9693-5439-498C-8553-A076D6A2FCA1}" destId="{E78BF66E-794D-461A-91B2-64904ECC17F0}" srcOrd="2" destOrd="0" parTransId="{749EB0FA-999F-4705-9BD8-ACD74D103D71}" sibTransId="{58F5C4F3-1DB6-4B85-B7C6-A17CCA09F4A3}"/>
    <dgm:cxn modelId="{A78F8B1E-80FB-48A8-900B-6C4EB7007702}" type="presOf" srcId="{31E40E8F-F750-478D-B5CB-57AFE884E9E8}" destId="{0D83429B-33EA-4769-BF55-7529E72FD12D}" srcOrd="0" destOrd="0" presId="urn:microsoft.com/office/officeart/2005/8/layout/cycle3"/>
    <dgm:cxn modelId="{45F1CD23-8BFE-45DD-8B2F-20D7826C01AA}" srcId="{9E9F9693-5439-498C-8553-A076D6A2FCA1}" destId="{E75BE7D5-16A9-4108-A5C7-09F2B87441C4}" srcOrd="0" destOrd="0" parTransId="{B08383AF-AF5D-4FA6-8833-DE18D5BE6692}" sibTransId="{4DD690C1-0AAE-4906-8039-4EDF002A1880}"/>
    <dgm:cxn modelId="{D25E5A29-BDF7-43F8-8CFD-EFC37D992FFE}" type="presOf" srcId="{E75BE7D5-16A9-4108-A5C7-09F2B87441C4}" destId="{D25EC303-49B3-4935-818D-BC7E80B825F0}" srcOrd="0" destOrd="1" presId="urn:microsoft.com/office/officeart/2005/8/layout/cycle3"/>
    <dgm:cxn modelId="{BC2F0C2E-B5C7-422D-9608-554F771B5C2F}" srcId="{31E40E8F-F750-478D-B5CB-57AFE884E9E8}" destId="{9E9F9693-5439-498C-8553-A076D6A2FCA1}" srcOrd="1" destOrd="0" parTransId="{BCC0A2A8-CB11-4AB0-AD86-C6D7E9F529EC}" sibTransId="{5007DCCB-6AA8-4944-905E-7B018CB4D071}"/>
    <dgm:cxn modelId="{9FDAA934-9206-471C-8436-9D0785B2A702}" type="presOf" srcId="{F982A9D8-8DDE-49CD-AB8F-EF7EDBD5F999}" destId="{634822CD-0329-45B8-9103-5FDF1D021A4A}" srcOrd="0" destOrd="1" presId="urn:microsoft.com/office/officeart/2005/8/layout/cycle3"/>
    <dgm:cxn modelId="{B8558935-A3AD-4C0E-BB75-09194002ACDF}" srcId="{4A53527B-0A0B-4600-B5F4-A8BE2A7E2B45}" destId="{1FE24AEF-B589-4183-BFCB-A9DD079EA388}" srcOrd="3" destOrd="0" parTransId="{A6BC2590-BBB9-4926-ADD0-3577316E9D8A}" sibTransId="{82E66B8B-B7D1-499C-9DA5-F0692809A962}"/>
    <dgm:cxn modelId="{7E457061-11A3-44A3-9526-F58A461C91B6}" type="presOf" srcId="{7D83BF52-E01C-4081-A7CE-824ABF774888}" destId="{DA929224-755B-45B7-A164-7CFF218A95F4}" srcOrd="0" destOrd="0" presId="urn:microsoft.com/office/officeart/2005/8/layout/cycle3"/>
    <dgm:cxn modelId="{47EE5E4C-8AA4-42F6-8DC5-2CC59924801F}" type="presOf" srcId="{C373C78C-B183-4290-8C67-CA30794E48A0}" destId="{634822CD-0329-45B8-9103-5FDF1D021A4A}" srcOrd="0" destOrd="2" presId="urn:microsoft.com/office/officeart/2005/8/layout/cycle3"/>
    <dgm:cxn modelId="{0FA1B650-8A69-42E5-B9C0-AE1568882DD6}" type="presOf" srcId="{E78BF66E-794D-461A-91B2-64904ECC17F0}" destId="{D25EC303-49B3-4935-818D-BC7E80B825F0}" srcOrd="0" destOrd="3" presId="urn:microsoft.com/office/officeart/2005/8/layout/cycle3"/>
    <dgm:cxn modelId="{6299E959-B240-4964-8496-E12ED047D328}" srcId="{4A53527B-0A0B-4600-B5F4-A8BE2A7E2B45}" destId="{096C78B2-EBBD-4446-9950-D44E1115317F}" srcOrd="2" destOrd="0" parTransId="{9FBF2288-9B1A-4B36-A60B-CA155CE6DEBE}" sibTransId="{C9F4132C-BCA1-4F0D-A810-3A537B70611A}"/>
    <dgm:cxn modelId="{02631C96-BFA2-4A6C-AA81-38B7A3F8EA88}" srcId="{4A53527B-0A0B-4600-B5F4-A8BE2A7E2B45}" destId="{F8D24AAA-2901-4450-A684-2B03AD17C8DF}" srcOrd="4" destOrd="0" parTransId="{BA9BC8F1-47C5-4864-A68D-C0C6E7C77CC5}" sibTransId="{26D17CE2-367B-4127-A8A5-47E37149C90F}"/>
    <dgm:cxn modelId="{C349259E-1660-4F14-8B68-8B8D5A33D5BC}" srcId="{31E40E8F-F750-478D-B5CB-57AFE884E9E8}" destId="{4A53527B-0A0B-4600-B5F4-A8BE2A7E2B45}" srcOrd="0" destOrd="0" parTransId="{52F88B85-9373-462B-B4CF-5E994AD66CB6}" sibTransId="{7D83BF52-E01C-4081-A7CE-824ABF774888}"/>
    <dgm:cxn modelId="{54DD04A0-E7C8-41DD-BF51-7883A04A05D0}" type="presOf" srcId="{7A7582B7-AD13-49AE-B9E4-E95455C02563}" destId="{634822CD-0329-45B8-9103-5FDF1D021A4A}" srcOrd="0" destOrd="6" presId="urn:microsoft.com/office/officeart/2005/8/layout/cycle3"/>
    <dgm:cxn modelId="{DDE8E5A1-EAA7-4BD4-9249-367AEE015F91}" type="presOf" srcId="{9569B53C-D1F5-402C-AF88-7D5A2F692C63}" destId="{D25EC303-49B3-4935-818D-BC7E80B825F0}" srcOrd="0" destOrd="2" presId="urn:microsoft.com/office/officeart/2005/8/layout/cycle3"/>
    <dgm:cxn modelId="{58A55BA4-CB73-4AE5-B808-871EE14528E8}" type="presOf" srcId="{4A53527B-0A0B-4600-B5F4-A8BE2A7E2B45}" destId="{634822CD-0329-45B8-9103-5FDF1D021A4A}" srcOrd="0" destOrd="0" presId="urn:microsoft.com/office/officeart/2005/8/layout/cycle3"/>
    <dgm:cxn modelId="{8FFF27A5-2969-4029-877A-878CBA1FDA62}" type="presOf" srcId="{F8D24AAA-2901-4450-A684-2B03AD17C8DF}" destId="{634822CD-0329-45B8-9103-5FDF1D021A4A}" srcOrd="0" destOrd="5" presId="urn:microsoft.com/office/officeart/2005/8/layout/cycle3"/>
    <dgm:cxn modelId="{2B1E6EB3-6BF8-408C-B5CC-5F6927376EC5}" srcId="{9E9F9693-5439-498C-8553-A076D6A2FCA1}" destId="{9569B53C-D1F5-402C-AF88-7D5A2F692C63}" srcOrd="1" destOrd="0" parTransId="{EFD9E412-13AE-49AD-866C-E9A85C234372}" sibTransId="{53168DC6-E1B6-431E-A7B2-D7515790A279}"/>
    <dgm:cxn modelId="{913B1AC4-E7F2-483D-97E1-8C89387C29A4}" type="presOf" srcId="{9E9F9693-5439-498C-8553-A076D6A2FCA1}" destId="{D25EC303-49B3-4935-818D-BC7E80B825F0}" srcOrd="0" destOrd="0" presId="urn:microsoft.com/office/officeart/2005/8/layout/cycle3"/>
    <dgm:cxn modelId="{D62C09F1-C863-4361-8CCF-4D988F068BAD}" srcId="{4A53527B-0A0B-4600-B5F4-A8BE2A7E2B45}" destId="{C373C78C-B183-4290-8C67-CA30794E48A0}" srcOrd="1" destOrd="0" parTransId="{85E219D0-FE58-4798-A961-B909E9BCBAEA}" sibTransId="{1B0B1C1D-AA6D-449B-B1E6-FDBC878C60E3}"/>
    <dgm:cxn modelId="{A62A1FF3-68B2-49AA-954F-EB680EABC1AB}" srcId="{4A53527B-0A0B-4600-B5F4-A8BE2A7E2B45}" destId="{7A7582B7-AD13-49AE-B9E4-E95455C02563}" srcOrd="5" destOrd="0" parTransId="{C852B98D-A5EB-49F4-AF53-588ACF0C077B}" sibTransId="{56D1F2FC-F090-4254-BA7A-AA4A8033880F}"/>
    <dgm:cxn modelId="{41EA890E-2A2A-47B2-81BA-75A532A07E99}" type="presParOf" srcId="{0D83429B-33EA-4769-BF55-7529E72FD12D}" destId="{634822CD-0329-45B8-9103-5FDF1D021A4A}" srcOrd="0" destOrd="0" presId="urn:microsoft.com/office/officeart/2005/8/layout/cycle3"/>
    <dgm:cxn modelId="{02337DDF-907C-4786-893C-05D79BE796C0}" type="presParOf" srcId="{0D83429B-33EA-4769-BF55-7529E72FD12D}" destId="{DA929224-755B-45B7-A164-7CFF218A95F4}" srcOrd="1" destOrd="0" presId="urn:microsoft.com/office/officeart/2005/8/layout/cycle3"/>
    <dgm:cxn modelId="{B812CDF3-05D0-491F-A5E6-0016B173C887}" type="presParOf" srcId="{0D83429B-33EA-4769-BF55-7529E72FD12D}" destId="{D25EC303-49B3-4935-818D-BC7E80B825F0}" srcOrd="2" destOrd="0" presId="urn:microsoft.com/office/officeart/2005/8/layout/cycle3"/>
    <dgm:cxn modelId="{F8D61525-2AB6-45DF-9B5B-419610C0FB06}" type="presParOf" srcId="{0D83429B-33EA-4769-BF55-7529E72FD12D}" destId="{07CFE28C-F6A5-4B56-92E2-05FF9F5443C8}" srcOrd="3" destOrd="0" presId="urn:microsoft.com/office/officeart/2005/8/layout/cycle3"/>
    <dgm:cxn modelId="{46B0BE9C-E5D7-4169-B017-72D3E0FB43BA}" type="presParOf" srcId="{0D83429B-33EA-4769-BF55-7529E72FD12D}" destId="{E4E419B6-CC78-49AF-AC83-80E0839DB34F}" srcOrd="4"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21070E-CFAD-4683-A3CB-372D2E11F599}" type="doc">
      <dgm:prSet loTypeId="urn:microsoft.com/office/officeart/2008/layout/AlternatingHexagons" loCatId="list" qsTypeId="urn:microsoft.com/office/officeart/2005/8/quickstyle/simple1" qsCatId="simple" csTypeId="urn:microsoft.com/office/officeart/2005/8/colors/colorful2" csCatId="colorful"/>
      <dgm:spPr/>
      <dgm:t>
        <a:bodyPr/>
        <a:lstStyle/>
        <a:p>
          <a:endParaRPr lang="en-US"/>
        </a:p>
      </dgm:t>
    </dgm:pt>
    <dgm:pt modelId="{6B1A7208-340C-4721-8529-E4482653419F}">
      <dgm:prSet/>
      <dgm:spPr/>
      <dgm:t>
        <a:bodyPr/>
        <a:lstStyle/>
        <a:p>
          <a:r>
            <a:rPr lang="en-US"/>
            <a:t>Overview of the project background and context:</a:t>
          </a:r>
        </a:p>
      </dgm:t>
    </dgm:pt>
    <dgm:pt modelId="{9DD666A6-582A-4B2B-89DA-3E5A77C47ABA}" type="parTrans" cxnId="{65880758-3203-40A4-82C0-5E79A7E6123E}">
      <dgm:prSet/>
      <dgm:spPr/>
      <dgm:t>
        <a:bodyPr/>
        <a:lstStyle/>
        <a:p>
          <a:endParaRPr lang="en-US"/>
        </a:p>
      </dgm:t>
    </dgm:pt>
    <dgm:pt modelId="{E9B1B0AF-80C3-493E-9B2D-6224295A8A00}" type="sibTrans" cxnId="{65880758-3203-40A4-82C0-5E79A7E6123E}">
      <dgm:prSet/>
      <dgm:spPr/>
      <dgm:t>
        <a:bodyPr/>
        <a:lstStyle/>
        <a:p>
          <a:endParaRPr lang="en-US"/>
        </a:p>
      </dgm:t>
    </dgm:pt>
    <dgm:pt modelId="{4E1EA3EC-87FC-45D8-9225-C5E7BD5C583A}">
      <dgm:prSet/>
      <dgm:spPr/>
      <dgm:t>
        <a:bodyPr/>
        <a:lstStyle/>
        <a:p>
          <a:r>
            <a:rPr lang="en-US"/>
            <a:t>SpaceX stands as the leading company in the era of commercial space travel, significantly reducing the costs associated with space exploration. The company promotes its Falcon 9 rocket launches on its website, priced at 62 million dollars, whereas competitors typically charge over 165 million dollars for similar services. This substantial cost reduction largely stems from SpaceX's ability to reuse the first stage of the rocket. Consequently, by assessing whether the first stage will successfully land, we can ascertain the cost implications of a launch. Utilizing publicly available data and machine learning models, we aim to forecast whether SpaceX will be able to reuse the first stage.</a:t>
          </a:r>
          <a:br>
            <a:rPr lang="en-US"/>
          </a:br>
          <a:endParaRPr lang="en-US"/>
        </a:p>
      </dgm:t>
    </dgm:pt>
    <dgm:pt modelId="{0234AA72-AF54-4C24-9EC5-28A5D1032C06}" type="parTrans" cxnId="{47B69ADD-D9E5-4BD8-B17B-5DC796BDC43B}">
      <dgm:prSet/>
      <dgm:spPr/>
      <dgm:t>
        <a:bodyPr/>
        <a:lstStyle/>
        <a:p>
          <a:endParaRPr lang="en-US"/>
        </a:p>
      </dgm:t>
    </dgm:pt>
    <dgm:pt modelId="{8E42D232-FFD5-42CE-8730-E177FF5980AE}" type="sibTrans" cxnId="{47B69ADD-D9E5-4BD8-B17B-5DC796BDC43B}">
      <dgm:prSet/>
      <dgm:spPr/>
      <dgm:t>
        <a:bodyPr/>
        <a:lstStyle/>
        <a:p>
          <a:endParaRPr lang="en-US"/>
        </a:p>
      </dgm:t>
    </dgm:pt>
    <dgm:pt modelId="{FAD96AA6-281B-4ABF-AC34-7DC05C16D820}">
      <dgm:prSet/>
      <dgm:spPr/>
      <dgm:t>
        <a:bodyPr/>
        <a:lstStyle/>
        <a:p>
          <a:r>
            <a:rPr lang="en-US"/>
            <a:t>Inquiries that require responses:</a:t>
          </a:r>
        </a:p>
      </dgm:t>
    </dgm:pt>
    <dgm:pt modelId="{372F07C3-07F3-4651-A9A0-A43F48AB6EFA}" type="parTrans" cxnId="{73503BCF-D501-47DC-A42B-6AC9773D29DA}">
      <dgm:prSet/>
      <dgm:spPr/>
      <dgm:t>
        <a:bodyPr/>
        <a:lstStyle/>
        <a:p>
          <a:endParaRPr lang="en-US"/>
        </a:p>
      </dgm:t>
    </dgm:pt>
    <dgm:pt modelId="{67C1BA1A-BF86-4459-89F1-76DBF3B48832}" type="sibTrans" cxnId="{73503BCF-D501-47DC-A42B-6AC9773D29DA}">
      <dgm:prSet/>
      <dgm:spPr/>
      <dgm:t>
        <a:bodyPr/>
        <a:lstStyle/>
        <a:p>
          <a:endParaRPr lang="en-US"/>
        </a:p>
      </dgm:t>
    </dgm:pt>
    <dgm:pt modelId="{EE53A3B4-BE7C-4D06-B76D-53B74F33CBA1}">
      <dgm:prSet/>
      <dgm:spPr/>
      <dgm:t>
        <a:bodyPr/>
        <a:lstStyle/>
        <a:p>
          <a:r>
            <a:rPr lang="en-US"/>
            <a:t>In what ways do factors like payload mass, launch location, number of flights, and orbits influence the success rate of first stage landings?</a:t>
          </a:r>
        </a:p>
      </dgm:t>
    </dgm:pt>
    <dgm:pt modelId="{CCB87E96-8B3D-4FB5-859D-FAAD41A99936}" type="parTrans" cxnId="{854E6BFA-C027-4033-8C3E-E931966DF5CF}">
      <dgm:prSet/>
      <dgm:spPr/>
      <dgm:t>
        <a:bodyPr/>
        <a:lstStyle/>
        <a:p>
          <a:endParaRPr lang="en-US"/>
        </a:p>
      </dgm:t>
    </dgm:pt>
    <dgm:pt modelId="{D9C7AD51-E248-4328-8C66-DFC5BC23E518}" type="sibTrans" cxnId="{854E6BFA-C027-4033-8C3E-E931966DF5CF}">
      <dgm:prSet/>
      <dgm:spPr/>
      <dgm:t>
        <a:bodyPr/>
        <a:lstStyle/>
        <a:p>
          <a:endParaRPr lang="en-US"/>
        </a:p>
      </dgm:t>
    </dgm:pt>
    <dgm:pt modelId="{2A33C20A-B914-437D-BA44-C10070E3CF70}">
      <dgm:prSet/>
      <dgm:spPr/>
      <dgm:t>
        <a:bodyPr/>
        <a:lstStyle/>
        <a:p>
          <a:r>
            <a:rPr lang="en-US"/>
            <a:t>Has there been a noticeable increase in the success rate of landings over the years?</a:t>
          </a:r>
        </a:p>
      </dgm:t>
    </dgm:pt>
    <dgm:pt modelId="{CF27267A-C672-4E0C-B740-3C64D319FEA8}" type="parTrans" cxnId="{46F95535-E1BE-49F3-AAF2-0185DE876A89}">
      <dgm:prSet/>
      <dgm:spPr/>
      <dgm:t>
        <a:bodyPr/>
        <a:lstStyle/>
        <a:p>
          <a:endParaRPr lang="en-US"/>
        </a:p>
      </dgm:t>
    </dgm:pt>
    <dgm:pt modelId="{29F84522-1398-42C2-8D29-166F1F8A82A5}" type="sibTrans" cxnId="{46F95535-E1BE-49F3-AAF2-0185DE876A89}">
      <dgm:prSet/>
      <dgm:spPr/>
      <dgm:t>
        <a:bodyPr/>
        <a:lstStyle/>
        <a:p>
          <a:endParaRPr lang="en-US"/>
        </a:p>
      </dgm:t>
    </dgm:pt>
    <dgm:pt modelId="{099A7897-C4BE-45D7-92D9-E8A5BD6C25AE}">
      <dgm:prSet/>
      <dgm:spPr/>
      <dgm:t>
        <a:bodyPr/>
        <a:lstStyle/>
        <a:p>
          <a:r>
            <a:rPr lang="en-US"/>
            <a:t>Which algorithm is most effective for binary classification in this scenario?</a:t>
          </a:r>
        </a:p>
      </dgm:t>
    </dgm:pt>
    <dgm:pt modelId="{37BCF6FC-A2BC-41D8-AB97-B40CDAE837ED}" type="parTrans" cxnId="{1F609133-D77A-415B-A707-630968DDA94E}">
      <dgm:prSet/>
      <dgm:spPr/>
      <dgm:t>
        <a:bodyPr/>
        <a:lstStyle/>
        <a:p>
          <a:endParaRPr lang="en-US"/>
        </a:p>
      </dgm:t>
    </dgm:pt>
    <dgm:pt modelId="{4AD7C396-175A-4084-88F3-066794E2D523}" type="sibTrans" cxnId="{1F609133-D77A-415B-A707-630968DDA94E}">
      <dgm:prSet/>
      <dgm:spPr/>
      <dgm:t>
        <a:bodyPr/>
        <a:lstStyle/>
        <a:p>
          <a:endParaRPr lang="en-US"/>
        </a:p>
      </dgm:t>
    </dgm:pt>
    <dgm:pt modelId="{B945F707-63E0-44BC-993E-A9EC8C0BE14E}" type="pres">
      <dgm:prSet presAssocID="{8D21070E-CFAD-4683-A3CB-372D2E11F599}" presName="Name0" presStyleCnt="0">
        <dgm:presLayoutVars>
          <dgm:chMax/>
          <dgm:chPref/>
          <dgm:dir/>
          <dgm:animLvl val="lvl"/>
        </dgm:presLayoutVars>
      </dgm:prSet>
      <dgm:spPr/>
    </dgm:pt>
    <dgm:pt modelId="{9651A986-6714-4824-85C5-84FBD4FC27B0}" type="pres">
      <dgm:prSet presAssocID="{6B1A7208-340C-4721-8529-E4482653419F}" presName="composite" presStyleCnt="0"/>
      <dgm:spPr/>
    </dgm:pt>
    <dgm:pt modelId="{B7D8B7B6-C391-4F9C-9D92-E5E4E0F4AB20}" type="pres">
      <dgm:prSet presAssocID="{6B1A7208-340C-4721-8529-E4482653419F}" presName="Parent1" presStyleLbl="node1" presStyleIdx="0" presStyleCnt="4">
        <dgm:presLayoutVars>
          <dgm:chMax val="1"/>
          <dgm:chPref val="1"/>
          <dgm:bulletEnabled val="1"/>
        </dgm:presLayoutVars>
      </dgm:prSet>
      <dgm:spPr/>
    </dgm:pt>
    <dgm:pt modelId="{E581D776-6D82-4433-B467-E6537EF7B351}" type="pres">
      <dgm:prSet presAssocID="{6B1A7208-340C-4721-8529-E4482653419F}" presName="Childtext1" presStyleLbl="revTx" presStyleIdx="0" presStyleCnt="2">
        <dgm:presLayoutVars>
          <dgm:chMax val="0"/>
          <dgm:chPref val="0"/>
          <dgm:bulletEnabled val="1"/>
        </dgm:presLayoutVars>
      </dgm:prSet>
      <dgm:spPr/>
    </dgm:pt>
    <dgm:pt modelId="{1DCEE494-0198-4050-888D-6B5183DA2A93}" type="pres">
      <dgm:prSet presAssocID="{6B1A7208-340C-4721-8529-E4482653419F}" presName="BalanceSpacing" presStyleCnt="0"/>
      <dgm:spPr/>
    </dgm:pt>
    <dgm:pt modelId="{C7C1FDDA-91E1-4E7C-9F45-F66822D8466C}" type="pres">
      <dgm:prSet presAssocID="{6B1A7208-340C-4721-8529-E4482653419F}" presName="BalanceSpacing1" presStyleCnt="0"/>
      <dgm:spPr/>
    </dgm:pt>
    <dgm:pt modelId="{113E365E-021F-48E1-B8DA-07A709E17766}" type="pres">
      <dgm:prSet presAssocID="{E9B1B0AF-80C3-493E-9B2D-6224295A8A00}" presName="Accent1Text" presStyleLbl="node1" presStyleIdx="1" presStyleCnt="4"/>
      <dgm:spPr/>
    </dgm:pt>
    <dgm:pt modelId="{F99AC278-84CC-4F3A-AAA2-24FA8830ACF7}" type="pres">
      <dgm:prSet presAssocID="{E9B1B0AF-80C3-493E-9B2D-6224295A8A00}" presName="spaceBetweenRectangles" presStyleCnt="0"/>
      <dgm:spPr/>
    </dgm:pt>
    <dgm:pt modelId="{B30E7066-9B86-41D7-BC59-4BA8E9A54CFD}" type="pres">
      <dgm:prSet presAssocID="{FAD96AA6-281B-4ABF-AC34-7DC05C16D820}" presName="composite" presStyleCnt="0"/>
      <dgm:spPr/>
    </dgm:pt>
    <dgm:pt modelId="{63601860-27E7-463D-81A0-F10E67EEF480}" type="pres">
      <dgm:prSet presAssocID="{FAD96AA6-281B-4ABF-AC34-7DC05C16D820}" presName="Parent1" presStyleLbl="node1" presStyleIdx="2" presStyleCnt="4">
        <dgm:presLayoutVars>
          <dgm:chMax val="1"/>
          <dgm:chPref val="1"/>
          <dgm:bulletEnabled val="1"/>
        </dgm:presLayoutVars>
      </dgm:prSet>
      <dgm:spPr/>
    </dgm:pt>
    <dgm:pt modelId="{22A576E0-7771-44E1-8655-F34D03F7D046}" type="pres">
      <dgm:prSet presAssocID="{FAD96AA6-281B-4ABF-AC34-7DC05C16D820}" presName="Childtext1" presStyleLbl="revTx" presStyleIdx="1" presStyleCnt="2">
        <dgm:presLayoutVars>
          <dgm:chMax val="0"/>
          <dgm:chPref val="0"/>
          <dgm:bulletEnabled val="1"/>
        </dgm:presLayoutVars>
      </dgm:prSet>
      <dgm:spPr/>
    </dgm:pt>
    <dgm:pt modelId="{DA42DD35-953E-478E-96CB-5B65FF458917}" type="pres">
      <dgm:prSet presAssocID="{FAD96AA6-281B-4ABF-AC34-7DC05C16D820}" presName="BalanceSpacing" presStyleCnt="0"/>
      <dgm:spPr/>
    </dgm:pt>
    <dgm:pt modelId="{208527EB-B69E-49F5-9E07-749F1E8E11EC}" type="pres">
      <dgm:prSet presAssocID="{FAD96AA6-281B-4ABF-AC34-7DC05C16D820}" presName="BalanceSpacing1" presStyleCnt="0"/>
      <dgm:spPr/>
    </dgm:pt>
    <dgm:pt modelId="{30BEBF74-AE0D-4DE3-BCB9-DE86B74F6706}" type="pres">
      <dgm:prSet presAssocID="{67C1BA1A-BF86-4459-89F1-76DBF3B48832}" presName="Accent1Text" presStyleLbl="node1" presStyleIdx="3" presStyleCnt="4"/>
      <dgm:spPr/>
    </dgm:pt>
  </dgm:ptLst>
  <dgm:cxnLst>
    <dgm:cxn modelId="{D9685009-4864-43F1-AF06-46C3E84EF0EF}" type="presOf" srcId="{4E1EA3EC-87FC-45D8-9225-C5E7BD5C583A}" destId="{E581D776-6D82-4433-B467-E6537EF7B351}" srcOrd="0" destOrd="0" presId="urn:microsoft.com/office/officeart/2008/layout/AlternatingHexagons"/>
    <dgm:cxn modelId="{E68FEB10-6B3E-4FAB-8012-00135EE52A01}" type="presOf" srcId="{E9B1B0AF-80C3-493E-9B2D-6224295A8A00}" destId="{113E365E-021F-48E1-B8DA-07A709E17766}" srcOrd="0" destOrd="0" presId="urn:microsoft.com/office/officeart/2008/layout/AlternatingHexagons"/>
    <dgm:cxn modelId="{1F609133-D77A-415B-A707-630968DDA94E}" srcId="{FAD96AA6-281B-4ABF-AC34-7DC05C16D820}" destId="{099A7897-C4BE-45D7-92D9-E8A5BD6C25AE}" srcOrd="2" destOrd="0" parTransId="{37BCF6FC-A2BC-41D8-AB97-B40CDAE837ED}" sibTransId="{4AD7C396-175A-4084-88F3-066794E2D523}"/>
    <dgm:cxn modelId="{46F95535-E1BE-49F3-AAF2-0185DE876A89}" srcId="{FAD96AA6-281B-4ABF-AC34-7DC05C16D820}" destId="{2A33C20A-B914-437D-BA44-C10070E3CF70}" srcOrd="1" destOrd="0" parTransId="{CF27267A-C672-4E0C-B740-3C64D319FEA8}" sibTransId="{29F84522-1398-42C2-8D29-166F1F8A82A5}"/>
    <dgm:cxn modelId="{78354D65-4301-451F-B8C6-A213F4861F31}" type="presOf" srcId="{EE53A3B4-BE7C-4D06-B76D-53B74F33CBA1}" destId="{22A576E0-7771-44E1-8655-F34D03F7D046}" srcOrd="0" destOrd="0" presId="urn:microsoft.com/office/officeart/2008/layout/AlternatingHexagons"/>
    <dgm:cxn modelId="{3A16126C-B821-4B4D-819E-AA90374B08D5}" type="presOf" srcId="{8D21070E-CFAD-4683-A3CB-372D2E11F599}" destId="{B945F707-63E0-44BC-993E-A9EC8C0BE14E}" srcOrd="0" destOrd="0" presId="urn:microsoft.com/office/officeart/2008/layout/AlternatingHexagons"/>
    <dgm:cxn modelId="{84CDF152-DC8B-46BB-9F87-4412440FCB1A}" type="presOf" srcId="{FAD96AA6-281B-4ABF-AC34-7DC05C16D820}" destId="{63601860-27E7-463D-81A0-F10E67EEF480}" srcOrd="0" destOrd="0" presId="urn:microsoft.com/office/officeart/2008/layout/AlternatingHexagons"/>
    <dgm:cxn modelId="{65880758-3203-40A4-82C0-5E79A7E6123E}" srcId="{8D21070E-CFAD-4683-A3CB-372D2E11F599}" destId="{6B1A7208-340C-4721-8529-E4482653419F}" srcOrd="0" destOrd="0" parTransId="{9DD666A6-582A-4B2B-89DA-3E5A77C47ABA}" sibTransId="{E9B1B0AF-80C3-493E-9B2D-6224295A8A00}"/>
    <dgm:cxn modelId="{392B359C-9718-4B90-B168-72B75F22D061}" type="presOf" srcId="{2A33C20A-B914-437D-BA44-C10070E3CF70}" destId="{22A576E0-7771-44E1-8655-F34D03F7D046}" srcOrd="0" destOrd="1" presId="urn:microsoft.com/office/officeart/2008/layout/AlternatingHexagons"/>
    <dgm:cxn modelId="{A241A2A5-7DF0-4EF5-AAC5-60A0039D9C33}" type="presOf" srcId="{6B1A7208-340C-4721-8529-E4482653419F}" destId="{B7D8B7B6-C391-4F9C-9D92-E5E4E0F4AB20}" srcOrd="0" destOrd="0" presId="urn:microsoft.com/office/officeart/2008/layout/AlternatingHexagons"/>
    <dgm:cxn modelId="{BF2706BE-D370-46BF-AB3B-B7EEE98D033B}" type="presOf" srcId="{67C1BA1A-BF86-4459-89F1-76DBF3B48832}" destId="{30BEBF74-AE0D-4DE3-BCB9-DE86B74F6706}" srcOrd="0" destOrd="0" presId="urn:microsoft.com/office/officeart/2008/layout/AlternatingHexagons"/>
    <dgm:cxn modelId="{73503BCF-D501-47DC-A42B-6AC9773D29DA}" srcId="{8D21070E-CFAD-4683-A3CB-372D2E11F599}" destId="{FAD96AA6-281B-4ABF-AC34-7DC05C16D820}" srcOrd="1" destOrd="0" parTransId="{372F07C3-07F3-4651-A9A0-A43F48AB6EFA}" sibTransId="{67C1BA1A-BF86-4459-89F1-76DBF3B48832}"/>
    <dgm:cxn modelId="{47B69ADD-D9E5-4BD8-B17B-5DC796BDC43B}" srcId="{6B1A7208-340C-4721-8529-E4482653419F}" destId="{4E1EA3EC-87FC-45D8-9225-C5E7BD5C583A}" srcOrd="0" destOrd="0" parTransId="{0234AA72-AF54-4C24-9EC5-28A5D1032C06}" sibTransId="{8E42D232-FFD5-42CE-8730-E177FF5980AE}"/>
    <dgm:cxn modelId="{3A6CC0F6-6CBB-4761-AAF0-7428511D8E00}" type="presOf" srcId="{099A7897-C4BE-45D7-92D9-E8A5BD6C25AE}" destId="{22A576E0-7771-44E1-8655-F34D03F7D046}" srcOrd="0" destOrd="2" presId="urn:microsoft.com/office/officeart/2008/layout/AlternatingHexagons"/>
    <dgm:cxn modelId="{854E6BFA-C027-4033-8C3E-E931966DF5CF}" srcId="{FAD96AA6-281B-4ABF-AC34-7DC05C16D820}" destId="{EE53A3B4-BE7C-4D06-B76D-53B74F33CBA1}" srcOrd="0" destOrd="0" parTransId="{CCB87E96-8B3D-4FB5-859D-FAAD41A99936}" sibTransId="{D9C7AD51-E248-4328-8C66-DFC5BC23E518}"/>
    <dgm:cxn modelId="{119B6B02-DC3A-4461-BEE1-42A93C5C0883}" type="presParOf" srcId="{B945F707-63E0-44BC-993E-A9EC8C0BE14E}" destId="{9651A986-6714-4824-85C5-84FBD4FC27B0}" srcOrd="0" destOrd="0" presId="urn:microsoft.com/office/officeart/2008/layout/AlternatingHexagons"/>
    <dgm:cxn modelId="{A88BCBA3-AA52-4C2C-93C5-915C122E2505}" type="presParOf" srcId="{9651A986-6714-4824-85C5-84FBD4FC27B0}" destId="{B7D8B7B6-C391-4F9C-9D92-E5E4E0F4AB20}" srcOrd="0" destOrd="0" presId="urn:microsoft.com/office/officeart/2008/layout/AlternatingHexagons"/>
    <dgm:cxn modelId="{C302E1A8-F200-4441-B5CD-14F840C3DE95}" type="presParOf" srcId="{9651A986-6714-4824-85C5-84FBD4FC27B0}" destId="{E581D776-6D82-4433-B467-E6537EF7B351}" srcOrd="1" destOrd="0" presId="urn:microsoft.com/office/officeart/2008/layout/AlternatingHexagons"/>
    <dgm:cxn modelId="{578B9F89-BC0F-48FB-BB09-26D5E640E86C}" type="presParOf" srcId="{9651A986-6714-4824-85C5-84FBD4FC27B0}" destId="{1DCEE494-0198-4050-888D-6B5183DA2A93}" srcOrd="2" destOrd="0" presId="urn:microsoft.com/office/officeart/2008/layout/AlternatingHexagons"/>
    <dgm:cxn modelId="{8477B533-7BB1-4756-B57D-BC3472B83031}" type="presParOf" srcId="{9651A986-6714-4824-85C5-84FBD4FC27B0}" destId="{C7C1FDDA-91E1-4E7C-9F45-F66822D8466C}" srcOrd="3" destOrd="0" presId="urn:microsoft.com/office/officeart/2008/layout/AlternatingHexagons"/>
    <dgm:cxn modelId="{3C96D211-CFA1-4794-8CB9-BF4EC801D70C}" type="presParOf" srcId="{9651A986-6714-4824-85C5-84FBD4FC27B0}" destId="{113E365E-021F-48E1-B8DA-07A709E17766}" srcOrd="4" destOrd="0" presId="urn:microsoft.com/office/officeart/2008/layout/AlternatingHexagons"/>
    <dgm:cxn modelId="{09963F7D-9593-4E36-A842-65DC6DBF9917}" type="presParOf" srcId="{B945F707-63E0-44BC-993E-A9EC8C0BE14E}" destId="{F99AC278-84CC-4F3A-AAA2-24FA8830ACF7}" srcOrd="1" destOrd="0" presId="urn:microsoft.com/office/officeart/2008/layout/AlternatingHexagons"/>
    <dgm:cxn modelId="{DF5C54B5-E40B-4AA0-9C69-981D7CCAF5BF}" type="presParOf" srcId="{B945F707-63E0-44BC-993E-A9EC8C0BE14E}" destId="{B30E7066-9B86-41D7-BC59-4BA8E9A54CFD}" srcOrd="2" destOrd="0" presId="urn:microsoft.com/office/officeart/2008/layout/AlternatingHexagons"/>
    <dgm:cxn modelId="{9B0B336B-8B97-40B7-A687-6C9C25884227}" type="presParOf" srcId="{B30E7066-9B86-41D7-BC59-4BA8E9A54CFD}" destId="{63601860-27E7-463D-81A0-F10E67EEF480}" srcOrd="0" destOrd="0" presId="urn:microsoft.com/office/officeart/2008/layout/AlternatingHexagons"/>
    <dgm:cxn modelId="{AE11DA9B-3046-4503-ACCD-96457CC1F639}" type="presParOf" srcId="{B30E7066-9B86-41D7-BC59-4BA8E9A54CFD}" destId="{22A576E0-7771-44E1-8655-F34D03F7D046}" srcOrd="1" destOrd="0" presId="urn:microsoft.com/office/officeart/2008/layout/AlternatingHexagons"/>
    <dgm:cxn modelId="{932A6F1F-71E5-4CC0-A1A9-7139659E07F7}" type="presParOf" srcId="{B30E7066-9B86-41D7-BC59-4BA8E9A54CFD}" destId="{DA42DD35-953E-478E-96CB-5B65FF458917}" srcOrd="2" destOrd="0" presId="urn:microsoft.com/office/officeart/2008/layout/AlternatingHexagons"/>
    <dgm:cxn modelId="{3051BC52-F517-4006-9979-5EF8FA94425F}" type="presParOf" srcId="{B30E7066-9B86-41D7-BC59-4BA8E9A54CFD}" destId="{208527EB-B69E-49F5-9E07-749F1E8E11EC}" srcOrd="3" destOrd="0" presId="urn:microsoft.com/office/officeart/2008/layout/AlternatingHexagons"/>
    <dgm:cxn modelId="{457D4620-A6B8-4AA5-BF1E-E909B741621E}" type="presParOf" srcId="{B30E7066-9B86-41D7-BC59-4BA8E9A54CFD}" destId="{30BEBF74-AE0D-4DE3-BCB9-DE86B74F6706}"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75EB6-3CAC-4290-9278-6941E4B39806}">
      <dsp:nvSpPr>
        <dsp:cNvPr id="0" name=""/>
        <dsp:cNvSpPr/>
      </dsp:nvSpPr>
      <dsp:spPr>
        <a:xfrm>
          <a:off x="916131" y="1090861"/>
          <a:ext cx="2048511" cy="204851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6B894-BDE7-4525-952E-FC0888323930}">
      <dsp:nvSpPr>
        <dsp:cNvPr id="0" name=""/>
        <dsp:cNvSpPr/>
      </dsp:nvSpPr>
      <dsp:spPr>
        <a:xfrm>
          <a:off x="1352699" y="1527429"/>
          <a:ext cx="1175375" cy="1175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724DC54-93E0-4649-BC94-03BC39BB0FBE}">
      <dsp:nvSpPr>
        <dsp:cNvPr id="0" name=""/>
        <dsp:cNvSpPr/>
      </dsp:nvSpPr>
      <dsp:spPr>
        <a:xfrm>
          <a:off x="261279" y="3777434"/>
          <a:ext cx="33582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 Executive Summary </a:t>
          </a:r>
        </a:p>
      </dsp:txBody>
      <dsp:txXfrm>
        <a:off x="261279" y="3777434"/>
        <a:ext cx="3358215" cy="720000"/>
      </dsp:txXfrm>
    </dsp:sp>
    <dsp:sp modelId="{62EA4252-D4BF-49BD-92E5-82C0787C2C94}">
      <dsp:nvSpPr>
        <dsp:cNvPr id="0" name=""/>
        <dsp:cNvSpPr/>
      </dsp:nvSpPr>
      <dsp:spPr>
        <a:xfrm>
          <a:off x="4862035" y="1090861"/>
          <a:ext cx="2048511" cy="204851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C4B6C-1A46-4CE6-851D-F9FC46407123}">
      <dsp:nvSpPr>
        <dsp:cNvPr id="0" name=""/>
        <dsp:cNvSpPr/>
      </dsp:nvSpPr>
      <dsp:spPr>
        <a:xfrm>
          <a:off x="5298603" y="1527429"/>
          <a:ext cx="1175375" cy="1175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47C9B1-3131-49D8-B031-7649A0812473}">
      <dsp:nvSpPr>
        <dsp:cNvPr id="0" name=""/>
        <dsp:cNvSpPr/>
      </dsp:nvSpPr>
      <dsp:spPr>
        <a:xfrm>
          <a:off x="4207183" y="3777434"/>
          <a:ext cx="33582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 Introduction</a:t>
          </a:r>
        </a:p>
      </dsp:txBody>
      <dsp:txXfrm>
        <a:off x="4207183" y="3777434"/>
        <a:ext cx="3358215" cy="720000"/>
      </dsp:txXfrm>
    </dsp:sp>
    <dsp:sp modelId="{D48991D7-2F77-458A-9F12-B72BE69A3B81}">
      <dsp:nvSpPr>
        <dsp:cNvPr id="0" name=""/>
        <dsp:cNvSpPr/>
      </dsp:nvSpPr>
      <dsp:spPr>
        <a:xfrm>
          <a:off x="8807938" y="1090861"/>
          <a:ext cx="2048511" cy="20485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A85F3-4E8F-453D-9E20-055DDAC267DF}">
      <dsp:nvSpPr>
        <dsp:cNvPr id="0" name=""/>
        <dsp:cNvSpPr/>
      </dsp:nvSpPr>
      <dsp:spPr>
        <a:xfrm>
          <a:off x="9244506" y="1527429"/>
          <a:ext cx="1175375" cy="1175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05DC06-8943-4E2D-BA8D-10857108442A}">
      <dsp:nvSpPr>
        <dsp:cNvPr id="0" name=""/>
        <dsp:cNvSpPr/>
      </dsp:nvSpPr>
      <dsp:spPr>
        <a:xfrm>
          <a:off x="8153086" y="3777434"/>
          <a:ext cx="33582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 Methodology</a:t>
          </a:r>
        </a:p>
      </dsp:txBody>
      <dsp:txXfrm>
        <a:off x="8153086" y="3777434"/>
        <a:ext cx="3358215" cy="720000"/>
      </dsp:txXfrm>
    </dsp:sp>
    <dsp:sp modelId="{5A1CCC25-F20A-41D4-9FE4-119E5315C504}">
      <dsp:nvSpPr>
        <dsp:cNvPr id="0" name=""/>
        <dsp:cNvSpPr/>
      </dsp:nvSpPr>
      <dsp:spPr>
        <a:xfrm>
          <a:off x="916131" y="5336987"/>
          <a:ext cx="2048511" cy="204851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0545B-3722-47C7-8BAC-BB5202154606}">
      <dsp:nvSpPr>
        <dsp:cNvPr id="0" name=""/>
        <dsp:cNvSpPr/>
      </dsp:nvSpPr>
      <dsp:spPr>
        <a:xfrm>
          <a:off x="1352699" y="5773556"/>
          <a:ext cx="1175375" cy="11753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51AEF5-B729-4EF4-ADDC-C64BDC16F843}">
      <dsp:nvSpPr>
        <dsp:cNvPr id="0" name=""/>
        <dsp:cNvSpPr/>
      </dsp:nvSpPr>
      <dsp:spPr>
        <a:xfrm>
          <a:off x="261279" y="8023560"/>
          <a:ext cx="33582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 Results </a:t>
          </a:r>
        </a:p>
      </dsp:txBody>
      <dsp:txXfrm>
        <a:off x="261279" y="8023560"/>
        <a:ext cx="3358215" cy="720000"/>
      </dsp:txXfrm>
    </dsp:sp>
    <dsp:sp modelId="{173CFBCB-D32C-4B3E-BEE8-3AC980138FC2}">
      <dsp:nvSpPr>
        <dsp:cNvPr id="0" name=""/>
        <dsp:cNvSpPr/>
      </dsp:nvSpPr>
      <dsp:spPr>
        <a:xfrm>
          <a:off x="4862035" y="5336987"/>
          <a:ext cx="2048511" cy="204851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9F3C9C-3697-4608-ABA2-0D9BDEC046EE}">
      <dsp:nvSpPr>
        <dsp:cNvPr id="0" name=""/>
        <dsp:cNvSpPr/>
      </dsp:nvSpPr>
      <dsp:spPr>
        <a:xfrm>
          <a:off x="5298603" y="5773556"/>
          <a:ext cx="1175375" cy="11753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32E5B1-6A37-45FE-8177-F36162A3AC41}">
      <dsp:nvSpPr>
        <dsp:cNvPr id="0" name=""/>
        <dsp:cNvSpPr/>
      </dsp:nvSpPr>
      <dsp:spPr>
        <a:xfrm>
          <a:off x="4207183" y="8023560"/>
          <a:ext cx="33582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 Conclusion </a:t>
          </a:r>
        </a:p>
      </dsp:txBody>
      <dsp:txXfrm>
        <a:off x="4207183" y="8023560"/>
        <a:ext cx="3358215" cy="720000"/>
      </dsp:txXfrm>
    </dsp:sp>
    <dsp:sp modelId="{AA7489C0-681D-4C25-B981-E97C5E98C1E8}">
      <dsp:nvSpPr>
        <dsp:cNvPr id="0" name=""/>
        <dsp:cNvSpPr/>
      </dsp:nvSpPr>
      <dsp:spPr>
        <a:xfrm>
          <a:off x="8807938" y="5336987"/>
          <a:ext cx="2048511" cy="204851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2663B2-07F4-4FED-92E1-A7511657EC65}">
      <dsp:nvSpPr>
        <dsp:cNvPr id="0" name=""/>
        <dsp:cNvSpPr/>
      </dsp:nvSpPr>
      <dsp:spPr>
        <a:xfrm>
          <a:off x="9244506" y="5773556"/>
          <a:ext cx="1175375" cy="11753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8C1549-6E78-48EF-9EE3-C670772B5C3F}">
      <dsp:nvSpPr>
        <dsp:cNvPr id="0" name=""/>
        <dsp:cNvSpPr/>
      </dsp:nvSpPr>
      <dsp:spPr>
        <a:xfrm>
          <a:off x="8153086" y="8023560"/>
          <a:ext cx="33582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 Appendix</a:t>
          </a:r>
        </a:p>
      </dsp:txBody>
      <dsp:txXfrm>
        <a:off x="8153086" y="8023560"/>
        <a:ext cx="335821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29224-755B-45B7-A164-7CFF218A95F4}">
      <dsp:nvSpPr>
        <dsp:cNvPr id="0" name=""/>
        <dsp:cNvSpPr/>
      </dsp:nvSpPr>
      <dsp:spPr>
        <a:xfrm>
          <a:off x="114522" y="-458579"/>
          <a:ext cx="11254023" cy="11254023"/>
        </a:xfrm>
        <a:prstGeom prst="circularArrow">
          <a:avLst>
            <a:gd name="adj1" fmla="val 5310"/>
            <a:gd name="adj2" fmla="val 343918"/>
            <a:gd name="adj3" fmla="val 12695751"/>
            <a:gd name="adj4" fmla="val 18075192"/>
            <a:gd name="adj5" fmla="val 6195"/>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4822CD-0329-45B8-9103-5FDF1D021A4A}">
      <dsp:nvSpPr>
        <dsp:cNvPr id="0" name=""/>
        <dsp:cNvSpPr/>
      </dsp:nvSpPr>
      <dsp:spPr>
        <a:xfrm>
          <a:off x="2018426" y="0"/>
          <a:ext cx="7446215" cy="3723107"/>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Overview of approaches:</a:t>
          </a:r>
        </a:p>
        <a:p>
          <a:pPr marL="228600" lvl="1" indent="-228600" algn="l" defTabSz="1022350">
            <a:lnSpc>
              <a:spcPct val="90000"/>
            </a:lnSpc>
            <a:spcBef>
              <a:spcPct val="0"/>
            </a:spcBef>
            <a:spcAft>
              <a:spcPct val="15000"/>
            </a:spcAft>
            <a:buChar char="•"/>
          </a:pPr>
          <a:r>
            <a:rPr lang="en-US" sz="2300" kern="1200"/>
            <a:t>Gathering dataPreparing data</a:t>
          </a:r>
        </a:p>
        <a:p>
          <a:pPr marL="228600" lvl="1" indent="-228600" algn="l" defTabSz="1022350">
            <a:lnSpc>
              <a:spcPct val="90000"/>
            </a:lnSpc>
            <a:spcBef>
              <a:spcPct val="0"/>
            </a:spcBef>
            <a:spcAft>
              <a:spcPct val="15000"/>
            </a:spcAft>
            <a:buChar char="•"/>
          </a:pPr>
          <a:r>
            <a:rPr lang="en-US" sz="2300" kern="1200"/>
            <a:t>Conducting Exploratory Data Analysis with Data Visualization</a:t>
          </a:r>
        </a:p>
        <a:p>
          <a:pPr marL="228600" lvl="1" indent="-228600" algn="l" defTabSz="1022350">
            <a:lnSpc>
              <a:spcPct val="90000"/>
            </a:lnSpc>
            <a:spcBef>
              <a:spcPct val="0"/>
            </a:spcBef>
            <a:spcAft>
              <a:spcPct val="15000"/>
            </a:spcAft>
            <a:buChar char="•"/>
          </a:pPr>
          <a:r>
            <a:rPr lang="en-US" sz="2300" kern="1200"/>
            <a:t>Performing Exploratory Data Analysis using SQL</a:t>
          </a:r>
        </a:p>
        <a:p>
          <a:pPr marL="228600" lvl="1" indent="-228600" algn="l" defTabSz="1022350">
            <a:lnSpc>
              <a:spcPct val="90000"/>
            </a:lnSpc>
            <a:spcBef>
              <a:spcPct val="0"/>
            </a:spcBef>
            <a:spcAft>
              <a:spcPct val="15000"/>
            </a:spcAft>
            <a:buChar char="•"/>
          </a:pPr>
          <a:r>
            <a:rPr lang="en-US" sz="2300" kern="1200"/>
            <a:t>Creating an interactive map with Folium</a:t>
          </a:r>
        </a:p>
        <a:p>
          <a:pPr marL="228600" lvl="1" indent="-228600" algn="l" defTabSz="1022350">
            <a:lnSpc>
              <a:spcPct val="90000"/>
            </a:lnSpc>
            <a:spcBef>
              <a:spcPct val="0"/>
            </a:spcBef>
            <a:spcAft>
              <a:spcPct val="15000"/>
            </a:spcAft>
            <a:buChar char="•"/>
          </a:pPr>
          <a:r>
            <a:rPr lang="en-US" sz="2300" kern="1200"/>
            <a:t>Developing a Dashboard with Plotly Dash</a:t>
          </a:r>
        </a:p>
        <a:p>
          <a:pPr marL="228600" lvl="1" indent="-228600" algn="l" defTabSz="1022350">
            <a:lnSpc>
              <a:spcPct val="90000"/>
            </a:lnSpc>
            <a:spcBef>
              <a:spcPct val="0"/>
            </a:spcBef>
            <a:spcAft>
              <a:spcPct val="15000"/>
            </a:spcAft>
            <a:buChar char="•"/>
          </a:pPr>
          <a:r>
            <a:rPr lang="en-US" sz="2300" kern="1200"/>
            <a:t>Predictive analytics (Classification)</a:t>
          </a:r>
        </a:p>
      </dsp:txBody>
      <dsp:txXfrm>
        <a:off x="2200173" y="181747"/>
        <a:ext cx="7082721" cy="3359613"/>
      </dsp:txXfrm>
    </dsp:sp>
    <dsp:sp modelId="{D25EC303-49B3-4935-818D-BC7E80B825F0}">
      <dsp:nvSpPr>
        <dsp:cNvPr id="0" name=""/>
        <dsp:cNvSpPr/>
      </dsp:nvSpPr>
      <dsp:spPr>
        <a:xfrm>
          <a:off x="2018426" y="6618858"/>
          <a:ext cx="7446215" cy="3723107"/>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Overview of all findings:</a:t>
          </a:r>
        </a:p>
        <a:p>
          <a:pPr marL="228600" lvl="1" indent="-228600" algn="l" defTabSz="1022350">
            <a:lnSpc>
              <a:spcPct val="90000"/>
            </a:lnSpc>
            <a:spcBef>
              <a:spcPct val="0"/>
            </a:spcBef>
            <a:spcAft>
              <a:spcPct val="15000"/>
            </a:spcAft>
            <a:buChar char="•"/>
          </a:pPr>
          <a:r>
            <a:rPr lang="en-US" sz="2300" kern="1200"/>
            <a:t>Results of Exploratory Data Analysis</a:t>
          </a:r>
        </a:p>
        <a:p>
          <a:pPr marL="228600" lvl="1" indent="-228600" algn="l" defTabSz="1022350">
            <a:lnSpc>
              <a:spcPct val="90000"/>
            </a:lnSpc>
            <a:spcBef>
              <a:spcPct val="0"/>
            </a:spcBef>
            <a:spcAft>
              <a:spcPct val="15000"/>
            </a:spcAft>
            <a:buChar char="•"/>
          </a:pPr>
          <a:r>
            <a:rPr lang="en-US" sz="2300" kern="1200"/>
            <a:t>Screenshots of the interactive analytics demonstration</a:t>
          </a:r>
        </a:p>
        <a:p>
          <a:pPr marL="228600" lvl="1" indent="-228600" algn="l" defTabSz="1022350">
            <a:lnSpc>
              <a:spcPct val="90000"/>
            </a:lnSpc>
            <a:spcBef>
              <a:spcPct val="0"/>
            </a:spcBef>
            <a:spcAft>
              <a:spcPct val="15000"/>
            </a:spcAft>
            <a:buChar char="•"/>
          </a:pPr>
          <a:r>
            <a:rPr lang="en-US" sz="2300" kern="1200"/>
            <a:t>Outcomes of the predictive analysis</a:t>
          </a:r>
        </a:p>
      </dsp:txBody>
      <dsp:txXfrm>
        <a:off x="2200173" y="6800605"/>
        <a:ext cx="7082721" cy="33596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8B7B6-C391-4F9C-9D92-E5E4E0F4AB20}">
      <dsp:nvSpPr>
        <dsp:cNvPr id="0" name=""/>
        <dsp:cNvSpPr/>
      </dsp:nvSpPr>
      <dsp:spPr>
        <a:xfrm rot="5400000">
          <a:off x="4856699" y="2429719"/>
          <a:ext cx="3189741" cy="2775074"/>
        </a:xfrm>
        <a:prstGeom prst="hexagon">
          <a:avLst>
            <a:gd name="adj" fmla="val 25000"/>
            <a:gd name="vf" fmla="val 11547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Overview of the project background and context:</a:t>
          </a:r>
        </a:p>
      </dsp:txBody>
      <dsp:txXfrm rot="-5400000">
        <a:off x="5496481" y="2719454"/>
        <a:ext cx="1910176" cy="2195605"/>
      </dsp:txXfrm>
    </dsp:sp>
    <dsp:sp modelId="{E581D776-6D82-4433-B467-E6537EF7B351}">
      <dsp:nvSpPr>
        <dsp:cNvPr id="0" name=""/>
        <dsp:cNvSpPr/>
      </dsp:nvSpPr>
      <dsp:spPr>
        <a:xfrm>
          <a:off x="7923316" y="2860334"/>
          <a:ext cx="3559751" cy="1913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SpaceX stands as the leading company in the era of commercial space travel, significantly reducing the costs associated with space exploration. The company promotes its Falcon 9 rocket launches on its website, priced at 62 million dollars, whereas competitors typically charge over 165 million dollars for similar services. This substantial cost reduction largely stems from SpaceX's ability to reuse the first stage of the rocket. Consequently, by assessing whether the first stage will successfully land, we can ascertain the cost implications of a launch. Utilizing publicly available data and machine learning models, we aim to forecast whether SpaceX will be able to reuse the first stage.</a:t>
          </a:r>
          <a:br>
            <a:rPr lang="en-US" sz="1000" kern="1200"/>
          </a:br>
          <a:endParaRPr lang="en-US" sz="1000" kern="1200"/>
        </a:p>
      </dsp:txBody>
      <dsp:txXfrm>
        <a:off x="7923316" y="2860334"/>
        <a:ext cx="3559751" cy="1913844"/>
      </dsp:txXfrm>
    </dsp:sp>
    <dsp:sp modelId="{113E365E-021F-48E1-B8DA-07A709E17766}">
      <dsp:nvSpPr>
        <dsp:cNvPr id="0" name=""/>
        <dsp:cNvSpPr/>
      </dsp:nvSpPr>
      <dsp:spPr>
        <a:xfrm rot="5400000">
          <a:off x="1859619" y="2429719"/>
          <a:ext cx="3189741" cy="2775074"/>
        </a:xfrm>
        <a:prstGeom prst="hexagon">
          <a:avLst>
            <a:gd name="adj" fmla="val 25000"/>
            <a:gd name="vf" fmla="val 115470"/>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499401" y="2719454"/>
        <a:ext cx="1910176" cy="2195605"/>
      </dsp:txXfrm>
    </dsp:sp>
    <dsp:sp modelId="{63601860-27E7-463D-81A0-F10E67EEF480}">
      <dsp:nvSpPr>
        <dsp:cNvPr id="0" name=""/>
        <dsp:cNvSpPr/>
      </dsp:nvSpPr>
      <dsp:spPr>
        <a:xfrm rot="5400000">
          <a:off x="3352417" y="5137171"/>
          <a:ext cx="3189741" cy="2775074"/>
        </a:xfrm>
        <a:prstGeom prst="hexagon">
          <a:avLst>
            <a:gd name="adj" fmla="val 25000"/>
            <a:gd name="vf" fmla="val 115470"/>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Inquiries that require responses:</a:t>
          </a:r>
        </a:p>
      </dsp:txBody>
      <dsp:txXfrm rot="-5400000">
        <a:off x="3992199" y="5426906"/>
        <a:ext cx="1910176" cy="2195605"/>
      </dsp:txXfrm>
    </dsp:sp>
    <dsp:sp modelId="{22A576E0-7771-44E1-8655-F34D03F7D046}">
      <dsp:nvSpPr>
        <dsp:cNvPr id="0" name=""/>
        <dsp:cNvSpPr/>
      </dsp:nvSpPr>
      <dsp:spPr>
        <a:xfrm>
          <a:off x="0" y="5567786"/>
          <a:ext cx="3444920" cy="1913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US" sz="1000" kern="1200"/>
            <a:t>In what ways do factors like payload mass, launch location, number of flights, and orbits influence the success rate of first stage landings?</a:t>
          </a:r>
        </a:p>
        <a:p>
          <a:pPr marL="0" lvl="0" indent="0" algn="r" defTabSz="444500">
            <a:lnSpc>
              <a:spcPct val="90000"/>
            </a:lnSpc>
            <a:spcBef>
              <a:spcPct val="0"/>
            </a:spcBef>
            <a:spcAft>
              <a:spcPct val="35000"/>
            </a:spcAft>
            <a:buNone/>
          </a:pPr>
          <a:r>
            <a:rPr lang="en-US" sz="1000" kern="1200"/>
            <a:t>Has there been a noticeable increase in the success rate of landings over the years?</a:t>
          </a:r>
        </a:p>
        <a:p>
          <a:pPr marL="0" lvl="0" indent="0" algn="r" defTabSz="444500">
            <a:lnSpc>
              <a:spcPct val="90000"/>
            </a:lnSpc>
            <a:spcBef>
              <a:spcPct val="0"/>
            </a:spcBef>
            <a:spcAft>
              <a:spcPct val="35000"/>
            </a:spcAft>
            <a:buNone/>
          </a:pPr>
          <a:r>
            <a:rPr lang="en-US" sz="1000" kern="1200"/>
            <a:t>Which algorithm is most effective for binary classification in this scenario?</a:t>
          </a:r>
        </a:p>
      </dsp:txBody>
      <dsp:txXfrm>
        <a:off x="0" y="5567786"/>
        <a:ext cx="3444920" cy="1913844"/>
      </dsp:txXfrm>
    </dsp:sp>
    <dsp:sp modelId="{30BEBF74-AE0D-4DE3-BCB9-DE86B74F6706}">
      <dsp:nvSpPr>
        <dsp:cNvPr id="0" name=""/>
        <dsp:cNvSpPr/>
      </dsp:nvSpPr>
      <dsp:spPr>
        <a:xfrm rot="5400000">
          <a:off x="6349498" y="5137171"/>
          <a:ext cx="3189741" cy="2775074"/>
        </a:xfrm>
        <a:prstGeom prst="hexagon">
          <a:avLst>
            <a:gd name="adj" fmla="val 25000"/>
            <a:gd name="vf" fmla="val 115470"/>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6989280" y="5426906"/>
        <a:ext cx="1910176" cy="219560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81803-6DA6-4D2B-96C1-2A11BC2A0DC6}"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DA4BC-B68F-4EE0-A49E-6B7C01839520}" type="slidenum">
              <a:rPr lang="en-US" smtClean="0"/>
              <a:t>‹#›</a:t>
            </a:fld>
            <a:endParaRPr lang="en-US"/>
          </a:p>
        </p:txBody>
      </p:sp>
    </p:spTree>
    <p:extLst>
      <p:ext uri="{BB962C8B-B14F-4D97-AF65-F5344CB8AC3E}">
        <p14:creationId xmlns:p14="http://schemas.microsoft.com/office/powerpoint/2010/main" val="223761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Title 1"/>
          <p:cNvSpPr>
            <a:spLocks noGrp="1"/>
          </p:cNvSpPr>
          <p:nvPr>
            <p:ph type="ctrTitle"/>
          </p:nvPr>
        </p:nvSpPr>
        <p:spPr>
          <a:xfrm>
            <a:off x="7924798" y="3928534"/>
            <a:ext cx="14395452" cy="4842928"/>
          </a:xfrm>
        </p:spPr>
        <p:txBody>
          <a:bodyPr anchor="b">
            <a:normAutofit/>
          </a:bodyPr>
          <a:lstStyle>
            <a:lvl1pPr algn="r">
              <a:defRPr sz="9600">
                <a:effectLst/>
              </a:defRPr>
            </a:lvl1pPr>
          </a:lstStyle>
          <a:p>
            <a:r>
              <a:rPr lang="en-US"/>
              <a:t>Click to edit Master title style</a:t>
            </a:r>
            <a:endParaRPr lang="en-US" dirty="0"/>
          </a:p>
        </p:txBody>
      </p:sp>
      <p:sp>
        <p:nvSpPr>
          <p:cNvPr id="3" name="Subtitle 2"/>
          <p:cNvSpPr>
            <a:spLocks noGrp="1"/>
          </p:cNvSpPr>
          <p:nvPr>
            <p:ph type="subTitle" idx="1"/>
          </p:nvPr>
        </p:nvSpPr>
        <p:spPr>
          <a:xfrm>
            <a:off x="7924798" y="8771465"/>
            <a:ext cx="14395452" cy="2810934"/>
          </a:xfrm>
        </p:spPr>
        <p:txBody>
          <a:bodyPr anchor="t">
            <a:normAutofit/>
          </a:bodyPr>
          <a:lstStyle>
            <a:lvl1pPr marL="0" indent="0" algn="r">
              <a:buNone/>
              <a:defRPr sz="3600" cap="all">
                <a:solidFill>
                  <a:schemeClr val="tx1"/>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7865116" y="11741151"/>
            <a:ext cx="3200400" cy="755650"/>
          </a:xfrm>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a:xfrm>
            <a:off x="7924798" y="11741151"/>
            <a:ext cx="9787916" cy="755650"/>
          </a:xfrm>
        </p:spPr>
        <p:txBody>
          <a:bodyPr/>
          <a:lstStyle/>
          <a:p>
            <a:endParaRPr lang="en-US"/>
          </a:p>
        </p:txBody>
      </p:sp>
      <p:sp>
        <p:nvSpPr>
          <p:cNvPr id="6" name="Slide Number Placeholder 5"/>
          <p:cNvSpPr>
            <a:spLocks noGrp="1"/>
          </p:cNvSpPr>
          <p:nvPr>
            <p:ph type="sldNum" sz="quarter" idx="12"/>
          </p:nvPr>
        </p:nvSpPr>
        <p:spPr>
          <a:xfrm>
            <a:off x="21217917" y="11741151"/>
            <a:ext cx="1102334" cy="755650"/>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57422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Title 1"/>
          <p:cNvSpPr>
            <a:spLocks noGrp="1"/>
          </p:cNvSpPr>
          <p:nvPr>
            <p:ph type="title"/>
          </p:nvPr>
        </p:nvSpPr>
        <p:spPr>
          <a:xfrm>
            <a:off x="1371601" y="9465730"/>
            <a:ext cx="20262854" cy="1133476"/>
          </a:xfrm>
        </p:spPr>
        <p:txBody>
          <a:bodyPr anchor="b">
            <a:normAutofit/>
          </a:bodyPr>
          <a:lstStyle>
            <a:lvl1pPr algn="l">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743201" y="1864224"/>
            <a:ext cx="17519654" cy="632995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371601" y="10599206"/>
            <a:ext cx="20262854" cy="987424"/>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8410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Title 1"/>
          <p:cNvSpPr>
            <a:spLocks noGrp="1"/>
          </p:cNvSpPr>
          <p:nvPr>
            <p:ph type="title"/>
          </p:nvPr>
        </p:nvSpPr>
        <p:spPr>
          <a:xfrm>
            <a:off x="1371603" y="1219203"/>
            <a:ext cx="20262854" cy="6248398"/>
          </a:xfrm>
        </p:spPr>
        <p:txBody>
          <a:bodyPr anchor="ctr">
            <a:normAutofit/>
          </a:bodyPr>
          <a:lstStyle>
            <a:lvl1pPr algn="l">
              <a:defRPr sz="6400" b="0" cap="none"/>
            </a:lvl1pPr>
          </a:lstStyle>
          <a:p>
            <a:r>
              <a:rPr lang="en-US"/>
              <a:t>Click to edit Master title style</a:t>
            </a:r>
            <a:endParaRPr lang="en-US" dirty="0"/>
          </a:p>
        </p:txBody>
      </p:sp>
      <p:sp>
        <p:nvSpPr>
          <p:cNvPr id="3" name="Text Placeholder 2"/>
          <p:cNvSpPr>
            <a:spLocks noGrp="1"/>
          </p:cNvSpPr>
          <p:nvPr>
            <p:ph type="body" idx="1"/>
          </p:nvPr>
        </p:nvSpPr>
        <p:spPr>
          <a:xfrm>
            <a:off x="1371600" y="8686800"/>
            <a:ext cx="20262856" cy="2895600"/>
          </a:xfrm>
        </p:spPr>
        <p:txBody>
          <a:bodyPr anchor="ctr">
            <a:normAutofit/>
          </a:bodyPr>
          <a:lstStyle>
            <a:lvl1pPr marL="0" indent="0" algn="l">
              <a:buNone/>
              <a:defRPr sz="40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6112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15" name="TextBox 14"/>
          <p:cNvSpPr txBox="1"/>
          <p:nvPr/>
        </p:nvSpPr>
        <p:spPr>
          <a:xfrm>
            <a:off x="20475734" y="5486400"/>
            <a:ext cx="1219200" cy="1169552"/>
          </a:xfrm>
          <a:prstGeom prst="rect">
            <a:avLst/>
          </a:prstGeom>
        </p:spPr>
        <p:txBody>
          <a:bodyPr vert="horz" lIns="182880" tIns="91440" rIns="182880" bIns="9144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6000" dirty="0">
                <a:solidFill>
                  <a:schemeClr val="tx1"/>
                </a:solidFill>
                <a:effectLst/>
              </a:rPr>
              <a:t>”</a:t>
            </a:r>
          </a:p>
        </p:txBody>
      </p:sp>
      <p:sp>
        <p:nvSpPr>
          <p:cNvPr id="11" name="TextBox 10"/>
          <p:cNvSpPr txBox="1"/>
          <p:nvPr/>
        </p:nvSpPr>
        <p:spPr>
          <a:xfrm>
            <a:off x="976550" y="1646674"/>
            <a:ext cx="1219200" cy="1169552"/>
          </a:xfrm>
          <a:prstGeom prst="rect">
            <a:avLst/>
          </a:prstGeom>
        </p:spPr>
        <p:txBody>
          <a:bodyPr vert="horz" lIns="182880" tIns="91440" rIns="182880" bIns="9144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6000" dirty="0">
                <a:solidFill>
                  <a:schemeClr val="tx1"/>
                </a:solidFill>
                <a:effectLst/>
              </a:rPr>
              <a:t>“</a:t>
            </a:r>
          </a:p>
        </p:txBody>
      </p:sp>
      <p:sp>
        <p:nvSpPr>
          <p:cNvPr id="2" name="Title 1"/>
          <p:cNvSpPr>
            <a:spLocks noGrp="1"/>
          </p:cNvSpPr>
          <p:nvPr>
            <p:ph type="title"/>
          </p:nvPr>
        </p:nvSpPr>
        <p:spPr>
          <a:xfrm>
            <a:off x="1984535" y="1219203"/>
            <a:ext cx="19100798" cy="5486398"/>
          </a:xfrm>
        </p:spPr>
        <p:txBody>
          <a:bodyPr anchor="ctr">
            <a:normAutofit/>
          </a:bodyPr>
          <a:lstStyle>
            <a:lvl1pPr algn="l">
              <a:defRPr sz="6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195750" y="6705600"/>
            <a:ext cx="18678368" cy="762000"/>
          </a:xfrm>
        </p:spPr>
        <p:txBody>
          <a:bodyPr anchor="ctr"/>
          <a:lstStyle>
            <a:lvl1pPr marL="0" indent="0">
              <a:buFontTx/>
              <a:buNone/>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3" name="Text Placeholder 2"/>
          <p:cNvSpPr>
            <a:spLocks noGrp="1"/>
          </p:cNvSpPr>
          <p:nvPr>
            <p:ph type="body" idx="1"/>
          </p:nvPr>
        </p:nvSpPr>
        <p:spPr>
          <a:xfrm>
            <a:off x="1374931" y="8686800"/>
            <a:ext cx="20304734" cy="2895600"/>
          </a:xfrm>
        </p:spPr>
        <p:txBody>
          <a:bodyPr anchor="ctr">
            <a:normAutofit/>
          </a:bodyPr>
          <a:lstStyle>
            <a:lvl1pPr marL="0" indent="0" algn="l">
              <a:buNone/>
              <a:defRPr sz="40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3967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Title 1"/>
          <p:cNvSpPr>
            <a:spLocks noGrp="1"/>
          </p:cNvSpPr>
          <p:nvPr>
            <p:ph type="title"/>
          </p:nvPr>
        </p:nvSpPr>
        <p:spPr>
          <a:xfrm>
            <a:off x="1371605" y="6617162"/>
            <a:ext cx="20262850" cy="2937600"/>
          </a:xfrm>
        </p:spPr>
        <p:txBody>
          <a:bodyPr anchor="b">
            <a:normAutofit/>
          </a:bodyPr>
          <a:lstStyle>
            <a:lvl1pPr algn="l">
              <a:defRPr sz="6400" b="0" cap="none"/>
            </a:lvl1pPr>
          </a:lstStyle>
          <a:p>
            <a:r>
              <a:rPr lang="en-US"/>
              <a:t>Click to edit Master title style</a:t>
            </a:r>
            <a:endParaRPr lang="en-US" dirty="0"/>
          </a:p>
        </p:txBody>
      </p:sp>
      <p:sp>
        <p:nvSpPr>
          <p:cNvPr id="3" name="Text Placeholder 2"/>
          <p:cNvSpPr>
            <a:spLocks noGrp="1"/>
          </p:cNvSpPr>
          <p:nvPr>
            <p:ph type="body" idx="1"/>
          </p:nvPr>
        </p:nvSpPr>
        <p:spPr>
          <a:xfrm>
            <a:off x="1371602" y="9554762"/>
            <a:ext cx="20262852" cy="1720800"/>
          </a:xfrm>
        </p:spPr>
        <p:txBody>
          <a:bodyPr anchor="t">
            <a:normAutofit/>
          </a:bodyPr>
          <a:lstStyle>
            <a:lvl1pPr marL="0" indent="0" algn="l">
              <a:buNone/>
              <a:defRPr sz="40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0505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13" name="TextBox 12"/>
          <p:cNvSpPr txBox="1"/>
          <p:nvPr/>
        </p:nvSpPr>
        <p:spPr>
          <a:xfrm>
            <a:off x="20475734" y="5486400"/>
            <a:ext cx="1219200" cy="1169552"/>
          </a:xfrm>
          <a:prstGeom prst="rect">
            <a:avLst/>
          </a:prstGeom>
        </p:spPr>
        <p:txBody>
          <a:bodyPr vert="horz" lIns="182880" tIns="91440" rIns="182880" bIns="9144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6000" dirty="0">
                <a:solidFill>
                  <a:schemeClr val="tx1"/>
                </a:solidFill>
                <a:effectLst/>
              </a:rPr>
              <a:t>”</a:t>
            </a:r>
          </a:p>
        </p:txBody>
      </p:sp>
      <p:sp>
        <p:nvSpPr>
          <p:cNvPr id="14" name="TextBox 13"/>
          <p:cNvSpPr txBox="1"/>
          <p:nvPr/>
        </p:nvSpPr>
        <p:spPr>
          <a:xfrm>
            <a:off x="976550" y="1646674"/>
            <a:ext cx="1219200" cy="1169552"/>
          </a:xfrm>
          <a:prstGeom prst="rect">
            <a:avLst/>
          </a:prstGeom>
        </p:spPr>
        <p:txBody>
          <a:bodyPr vert="horz" lIns="182880" tIns="91440" rIns="182880" bIns="9144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6000" dirty="0">
                <a:solidFill>
                  <a:schemeClr val="tx1"/>
                </a:solidFill>
                <a:effectLst/>
              </a:rPr>
              <a:t>“</a:t>
            </a:r>
          </a:p>
        </p:txBody>
      </p:sp>
      <p:sp>
        <p:nvSpPr>
          <p:cNvPr id="16" name="Title 1"/>
          <p:cNvSpPr>
            <a:spLocks noGrp="1"/>
          </p:cNvSpPr>
          <p:nvPr>
            <p:ph type="title"/>
          </p:nvPr>
        </p:nvSpPr>
        <p:spPr>
          <a:xfrm>
            <a:off x="1984535" y="1219203"/>
            <a:ext cx="19100798" cy="5486398"/>
          </a:xfrm>
        </p:spPr>
        <p:txBody>
          <a:bodyPr anchor="ctr">
            <a:normAutofit/>
          </a:bodyPr>
          <a:lstStyle>
            <a:lvl1pPr algn="l">
              <a:defRPr sz="6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71600" y="7772400"/>
            <a:ext cx="20270872" cy="1778000"/>
          </a:xfrm>
        </p:spPr>
        <p:txBody>
          <a:bodyPr vert="horz" lIns="91440" tIns="45720" rIns="91440" bIns="45720" rtlCol="0" anchor="b">
            <a:normAutofit/>
          </a:bodyPr>
          <a:lstStyle>
            <a:lvl1pPr>
              <a:buNone/>
              <a:defRPr lang="en-US" sz="4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71598" y="9550400"/>
            <a:ext cx="20270872" cy="2032000"/>
          </a:xfrm>
        </p:spPr>
        <p:txBody>
          <a:bodyPr anchor="t">
            <a:normAutofit/>
          </a:bodyPr>
          <a:lstStyle>
            <a:lvl1pPr marL="0" indent="0" algn="l">
              <a:buNone/>
              <a:defRPr sz="36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6834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Title 1"/>
          <p:cNvSpPr>
            <a:spLocks noGrp="1"/>
          </p:cNvSpPr>
          <p:nvPr>
            <p:ph type="title"/>
          </p:nvPr>
        </p:nvSpPr>
        <p:spPr>
          <a:xfrm>
            <a:off x="1371603" y="1219203"/>
            <a:ext cx="20262854" cy="548639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371602" y="7010400"/>
            <a:ext cx="20262856" cy="1676400"/>
          </a:xfrm>
        </p:spPr>
        <p:txBody>
          <a:bodyPr vert="horz" lIns="91440" tIns="45720" rIns="91440" bIns="45720" rtlCol="0" anchor="b">
            <a:normAutofit/>
          </a:bodyPr>
          <a:lstStyle>
            <a:lvl1pPr>
              <a:buNone/>
              <a:defRPr lang="en-US" sz="56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71600" y="8686800"/>
            <a:ext cx="20262856" cy="2895600"/>
          </a:xfrm>
        </p:spPr>
        <p:txBody>
          <a:bodyPr anchor="t">
            <a:normAutofit/>
          </a:bodyPr>
          <a:lstStyle>
            <a:lvl1pPr marL="0" indent="0" algn="l">
              <a:buNone/>
              <a:defRPr sz="36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8150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1"/>
          <p:cNvSpPr>
            <a:spLocks noGrp="1"/>
          </p:cNvSpPr>
          <p:nvPr>
            <p:ph type="title"/>
          </p:nvPr>
        </p:nvSpPr>
        <p:spPr>
          <a:xfrm>
            <a:off x="1371603" y="1219201"/>
            <a:ext cx="20262850" cy="2912534"/>
          </a:xfrm>
        </p:spPr>
        <p:txBody>
          <a:bodyPr/>
          <a:lstStyle/>
          <a:p>
            <a:r>
              <a:rPr lang="en-US"/>
              <a:t>Click to edit Master title style</a:t>
            </a:r>
            <a:endParaRPr lang="en-US" dirty="0"/>
          </a:p>
        </p:txBody>
      </p:sp>
    </p:spTree>
    <p:extLst>
      <p:ext uri="{BB962C8B-B14F-4D97-AF65-F5344CB8AC3E}">
        <p14:creationId xmlns:p14="http://schemas.microsoft.com/office/powerpoint/2010/main" val="4048933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Vertical Title 1"/>
          <p:cNvSpPr>
            <a:spLocks noGrp="1"/>
          </p:cNvSpPr>
          <p:nvPr>
            <p:ph type="title" orient="vert"/>
          </p:nvPr>
        </p:nvSpPr>
        <p:spPr>
          <a:xfrm>
            <a:off x="17317350" y="1219199"/>
            <a:ext cx="4317104" cy="103632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1219200"/>
            <a:ext cx="15664232" cy="10363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75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0263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Title 1"/>
          <p:cNvSpPr>
            <a:spLocks noGrp="1"/>
          </p:cNvSpPr>
          <p:nvPr>
            <p:ph type="title"/>
          </p:nvPr>
        </p:nvSpPr>
        <p:spPr>
          <a:xfrm>
            <a:off x="1371601" y="6617162"/>
            <a:ext cx="20262854" cy="2937600"/>
          </a:xfrm>
        </p:spPr>
        <p:txBody>
          <a:bodyPr anchor="b"/>
          <a:lstStyle>
            <a:lvl1pPr algn="l">
              <a:defRPr sz="8000" b="0" cap="all"/>
            </a:lvl1pPr>
          </a:lstStyle>
          <a:p>
            <a:r>
              <a:rPr lang="en-US"/>
              <a:t>Click to edit Master title style</a:t>
            </a:r>
            <a:endParaRPr lang="en-US" dirty="0"/>
          </a:p>
        </p:txBody>
      </p:sp>
      <p:sp>
        <p:nvSpPr>
          <p:cNvPr id="3" name="Text Placeholder 2"/>
          <p:cNvSpPr>
            <a:spLocks noGrp="1"/>
          </p:cNvSpPr>
          <p:nvPr>
            <p:ph type="body" idx="1"/>
          </p:nvPr>
        </p:nvSpPr>
        <p:spPr>
          <a:xfrm>
            <a:off x="1371598" y="9554762"/>
            <a:ext cx="20262856" cy="1720800"/>
          </a:xfrm>
        </p:spPr>
        <p:txBody>
          <a:bodyPr anchor="t">
            <a:normAutofit/>
          </a:bodyPr>
          <a:lstStyle>
            <a:lvl1pPr marL="0" indent="0" algn="l">
              <a:buNone/>
              <a:defRPr sz="4000" cap="all">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8948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71604" y="4284134"/>
            <a:ext cx="9990668" cy="729826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643790" y="4284135"/>
            <a:ext cx="9990664" cy="7298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84971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7340" y="4436534"/>
            <a:ext cx="9418108" cy="1152524"/>
          </a:xfrm>
        </p:spPr>
        <p:txBody>
          <a:bodyPr anchor="b">
            <a:noAutofit/>
          </a:bodyPr>
          <a:lstStyle>
            <a:lvl1pPr marL="0" indent="0">
              <a:buNone/>
              <a:defRPr sz="56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371603" y="5740402"/>
            <a:ext cx="9993846" cy="584199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192007" y="4453468"/>
            <a:ext cx="9445626" cy="1152524"/>
          </a:xfrm>
        </p:spPr>
        <p:txBody>
          <a:bodyPr anchor="b">
            <a:noAutofit/>
          </a:bodyPr>
          <a:lstStyle>
            <a:lvl1pPr marL="0" indent="0">
              <a:buNone/>
              <a:defRPr sz="56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1646966" y="5740402"/>
            <a:ext cx="9990668" cy="584199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8776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2835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pPr/>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6986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Title 1"/>
          <p:cNvSpPr>
            <a:spLocks noGrp="1"/>
          </p:cNvSpPr>
          <p:nvPr>
            <p:ph type="title"/>
          </p:nvPr>
        </p:nvSpPr>
        <p:spPr>
          <a:xfrm>
            <a:off x="1371601" y="4148666"/>
            <a:ext cx="7361770" cy="2743200"/>
          </a:xfrm>
        </p:spPr>
        <p:txBody>
          <a:bodyPr anchor="b">
            <a:normAutofit/>
          </a:bodyPr>
          <a:lstStyle>
            <a:lvl1pPr algn="l">
              <a:defRPr sz="4800" b="0"/>
            </a:lvl1pPr>
          </a:lstStyle>
          <a:p>
            <a:r>
              <a:rPr lang="en-US"/>
              <a:t>Click to edit Master title style</a:t>
            </a:r>
            <a:endParaRPr lang="en-US" dirty="0"/>
          </a:p>
        </p:txBody>
      </p:sp>
      <p:sp>
        <p:nvSpPr>
          <p:cNvPr id="3" name="Content Placeholder 2"/>
          <p:cNvSpPr>
            <a:spLocks noGrp="1"/>
          </p:cNvSpPr>
          <p:nvPr>
            <p:ph idx="1"/>
          </p:nvPr>
        </p:nvSpPr>
        <p:spPr>
          <a:xfrm>
            <a:off x="9296402" y="1219202"/>
            <a:ext cx="12338052" cy="10363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1601" y="6891866"/>
            <a:ext cx="7361770" cy="3657600"/>
          </a:xfrm>
        </p:spPr>
        <p:txBody>
          <a:bodyPr anchor="t">
            <a:normAutofit/>
          </a:bodyPr>
          <a:lstStyle>
            <a:lvl1pPr marL="0" indent="0">
              <a:buNone/>
              <a:defRPr sz="32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353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77650" cy="13712428"/>
          </a:xfrm>
          <a:prstGeom prst="rect">
            <a:avLst/>
          </a:prstGeom>
        </p:spPr>
      </p:pic>
      <p:sp>
        <p:nvSpPr>
          <p:cNvPr id="2" name="Title 1"/>
          <p:cNvSpPr>
            <a:spLocks noGrp="1"/>
          </p:cNvSpPr>
          <p:nvPr>
            <p:ph type="title"/>
          </p:nvPr>
        </p:nvSpPr>
        <p:spPr>
          <a:xfrm>
            <a:off x="1371601" y="3200400"/>
            <a:ext cx="12329306" cy="2743200"/>
          </a:xfrm>
        </p:spPr>
        <p:txBody>
          <a:bodyPr anchor="b">
            <a:normAutofit/>
          </a:bodyPr>
          <a:lstStyle>
            <a:lvl1pPr algn="l">
              <a:defRPr sz="56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5072506" y="1828800"/>
            <a:ext cx="6561948" cy="9144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371601" y="5943600"/>
            <a:ext cx="12329306" cy="3657600"/>
          </a:xfrm>
        </p:spPr>
        <p:txBody>
          <a:bodyPr anchor="t">
            <a:normAutofit/>
          </a:bodyPr>
          <a:lstStyle>
            <a:lvl1pPr marL="0" indent="0">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8930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3" y="1219201"/>
            <a:ext cx="20262850" cy="2912534"/>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1603" y="4284135"/>
            <a:ext cx="20262850" cy="729826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179320" y="11741151"/>
            <a:ext cx="3200400" cy="755650"/>
          </a:xfrm>
          <a:prstGeom prst="rect">
            <a:avLst/>
          </a:prstGeom>
        </p:spPr>
        <p:txBody>
          <a:bodyPr vert="horz" lIns="91440" tIns="45720" rIns="91440" bIns="45720" rtlCol="0" anchor="ctr"/>
          <a:lstStyle>
            <a:lvl1pPr algn="r">
              <a:defRPr sz="2000" b="0" i="0">
                <a:solidFill>
                  <a:schemeClr val="tx1"/>
                </a:solidFill>
                <a:effectLst/>
                <a:latin typeface="+mn-lt"/>
              </a:defRPr>
            </a:lvl1pPr>
          </a:lstStyle>
          <a:p>
            <a:fld id="{1D8BD707-D9CF-40AE-B4C6-C98DA3205C09}" type="datetimeFigureOut">
              <a:rPr lang="en-US" smtClean="0"/>
              <a:pPr/>
              <a:t>4/8/2025</a:t>
            </a:fld>
            <a:endParaRPr lang="en-US"/>
          </a:p>
        </p:txBody>
      </p:sp>
      <p:sp>
        <p:nvSpPr>
          <p:cNvPr id="5" name="Footer Placeholder 4"/>
          <p:cNvSpPr>
            <a:spLocks noGrp="1"/>
          </p:cNvSpPr>
          <p:nvPr>
            <p:ph type="ftr" sz="quarter" idx="3"/>
          </p:nvPr>
        </p:nvSpPr>
        <p:spPr>
          <a:xfrm>
            <a:off x="1371601" y="11741151"/>
            <a:ext cx="15655318" cy="755650"/>
          </a:xfrm>
          <a:prstGeom prst="rect">
            <a:avLst/>
          </a:prstGeom>
        </p:spPr>
        <p:txBody>
          <a:bodyPr vert="horz" lIns="91440" tIns="45720" rIns="91440" bIns="45720" rtlCol="0" anchor="ctr"/>
          <a:lstStyle>
            <a:lvl1pPr algn="l">
              <a:defRPr sz="2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20532121" y="11741151"/>
            <a:ext cx="1102334" cy="755650"/>
          </a:xfrm>
          <a:prstGeom prst="rect">
            <a:avLst/>
          </a:prstGeom>
        </p:spPr>
        <p:txBody>
          <a:bodyPr vert="horz" lIns="91440" tIns="45720" rIns="91440" bIns="45720" rtlCol="0" anchor="ctr"/>
          <a:lstStyle>
            <a:lvl1pPr algn="r">
              <a:defRPr sz="20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32567"/>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Lst>
  <p:txStyles>
    <p:titleStyle>
      <a:lvl1pPr algn="l" defTabSz="914400" rtl="0" eaLnBrk="1" latinLnBrk="0" hangingPunct="1">
        <a:spcBef>
          <a:spcPct val="0"/>
        </a:spcBef>
        <a:buNone/>
        <a:defRPr sz="7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71500" indent="-571500" algn="l" defTabSz="914400" rtl="0" eaLnBrk="1" latinLnBrk="0" hangingPunct="1">
        <a:spcBef>
          <a:spcPts val="0"/>
        </a:spcBef>
        <a:spcAft>
          <a:spcPts val="2000"/>
        </a:spcAft>
        <a:buClr>
          <a:schemeClr val="tx1"/>
        </a:buClr>
        <a:buSzPct val="100000"/>
        <a:buFont typeface="Arial"/>
        <a:buChar char="•"/>
        <a:defRPr sz="3600" kern="1200" cap="none">
          <a:solidFill>
            <a:schemeClr val="tx1"/>
          </a:solidFill>
          <a:effectLst/>
          <a:latin typeface="+mn-lt"/>
          <a:ea typeface="+mn-ea"/>
          <a:cs typeface="+mn-cs"/>
        </a:defRPr>
      </a:lvl1pPr>
      <a:lvl2pPr marL="1485900" indent="-571500" algn="l" defTabSz="914400" rtl="0" eaLnBrk="1" latinLnBrk="0" hangingPunct="1">
        <a:spcBef>
          <a:spcPts val="0"/>
        </a:spcBef>
        <a:spcAft>
          <a:spcPts val="2000"/>
        </a:spcAft>
        <a:buClr>
          <a:schemeClr val="tx1"/>
        </a:buClr>
        <a:buSzPct val="100000"/>
        <a:buFont typeface="Arial"/>
        <a:buChar char="•"/>
        <a:defRPr sz="3200" kern="1200" cap="none">
          <a:solidFill>
            <a:schemeClr val="tx1"/>
          </a:solidFill>
          <a:effectLst/>
          <a:latin typeface="+mn-lt"/>
          <a:ea typeface="+mn-ea"/>
          <a:cs typeface="+mn-cs"/>
        </a:defRPr>
      </a:lvl2pPr>
      <a:lvl3pPr marL="2400300" indent="-571500" algn="l" defTabSz="914400" rtl="0" eaLnBrk="1" latinLnBrk="0" hangingPunct="1">
        <a:spcBef>
          <a:spcPts val="0"/>
        </a:spcBef>
        <a:spcAft>
          <a:spcPts val="2000"/>
        </a:spcAft>
        <a:buClr>
          <a:schemeClr val="tx1"/>
        </a:buClr>
        <a:buSzPct val="100000"/>
        <a:buFont typeface="Arial"/>
        <a:buChar char="•"/>
        <a:defRPr sz="2800" kern="1200" cap="none">
          <a:solidFill>
            <a:schemeClr val="tx1"/>
          </a:solidFill>
          <a:effectLst/>
          <a:latin typeface="+mn-lt"/>
          <a:ea typeface="+mn-ea"/>
          <a:cs typeface="+mn-cs"/>
        </a:defRPr>
      </a:lvl3pPr>
      <a:lvl4pPr marL="3086100" indent="-342900" algn="l" defTabSz="914400" rtl="0" eaLnBrk="1" latinLnBrk="0" hangingPunct="1">
        <a:spcBef>
          <a:spcPts val="0"/>
        </a:spcBef>
        <a:spcAft>
          <a:spcPts val="2000"/>
        </a:spcAft>
        <a:buClr>
          <a:schemeClr val="tx1"/>
        </a:buClr>
        <a:buSzPct val="100000"/>
        <a:buFont typeface="Arial"/>
        <a:buChar char="•"/>
        <a:defRPr sz="2400" kern="1200" cap="none">
          <a:solidFill>
            <a:schemeClr val="tx1"/>
          </a:solidFill>
          <a:effectLst/>
          <a:latin typeface="+mn-lt"/>
          <a:ea typeface="+mn-ea"/>
          <a:cs typeface="+mn-cs"/>
        </a:defRPr>
      </a:lvl4pPr>
      <a:lvl5pPr marL="4000500" indent="-342900" algn="l" defTabSz="914400" rtl="0" eaLnBrk="1" latinLnBrk="0" hangingPunct="1">
        <a:spcBef>
          <a:spcPts val="0"/>
        </a:spcBef>
        <a:spcAft>
          <a:spcPts val="2000"/>
        </a:spcAft>
        <a:buClr>
          <a:schemeClr val="tx1"/>
        </a:buClr>
        <a:buSzPct val="100000"/>
        <a:buFont typeface="Arial"/>
        <a:buChar char="•"/>
        <a:defRPr sz="2400" kern="1200" cap="none">
          <a:solidFill>
            <a:schemeClr val="tx1"/>
          </a:solidFill>
          <a:effectLst/>
          <a:latin typeface="+mn-lt"/>
          <a:ea typeface="+mn-ea"/>
          <a:cs typeface="+mn-cs"/>
        </a:defRPr>
      </a:lvl5pPr>
      <a:lvl6pPr marL="5029200" indent="-457200" algn="l" defTabSz="914400" rtl="0" eaLnBrk="1" latinLnBrk="0" hangingPunct="1">
        <a:spcBef>
          <a:spcPts val="0"/>
        </a:spcBef>
        <a:spcAft>
          <a:spcPts val="2000"/>
        </a:spcAft>
        <a:buClr>
          <a:schemeClr val="tx1"/>
        </a:buClr>
        <a:buSzPct val="100000"/>
        <a:buFont typeface="Arial"/>
        <a:buChar char="•"/>
        <a:defRPr sz="2400" kern="1200" cap="none">
          <a:solidFill>
            <a:schemeClr val="tx1"/>
          </a:solidFill>
          <a:effectLst/>
          <a:latin typeface="+mn-lt"/>
          <a:ea typeface="+mn-ea"/>
          <a:cs typeface="+mn-cs"/>
        </a:defRPr>
      </a:lvl6pPr>
      <a:lvl7pPr marL="5943600" indent="-457200" algn="l" defTabSz="914400" rtl="0" eaLnBrk="1" latinLnBrk="0" hangingPunct="1">
        <a:spcBef>
          <a:spcPts val="0"/>
        </a:spcBef>
        <a:spcAft>
          <a:spcPts val="2000"/>
        </a:spcAft>
        <a:buClr>
          <a:schemeClr val="tx1"/>
        </a:buClr>
        <a:buSzPct val="100000"/>
        <a:buFont typeface="Arial"/>
        <a:buChar char="•"/>
        <a:defRPr sz="2400" kern="1200" cap="none">
          <a:solidFill>
            <a:schemeClr val="tx1"/>
          </a:solidFill>
          <a:effectLst/>
          <a:latin typeface="+mn-lt"/>
          <a:ea typeface="+mn-ea"/>
          <a:cs typeface="+mn-cs"/>
        </a:defRPr>
      </a:lvl7pPr>
      <a:lvl8pPr marL="6858000" indent="-457200" algn="l" defTabSz="914400" rtl="0" eaLnBrk="1" latinLnBrk="0" hangingPunct="1">
        <a:spcBef>
          <a:spcPts val="0"/>
        </a:spcBef>
        <a:spcAft>
          <a:spcPts val="2000"/>
        </a:spcAft>
        <a:buClr>
          <a:schemeClr val="tx1"/>
        </a:buClr>
        <a:buSzPct val="100000"/>
        <a:buFont typeface="Arial"/>
        <a:buChar char="•"/>
        <a:defRPr sz="2400" kern="1200" cap="none">
          <a:solidFill>
            <a:schemeClr val="tx1"/>
          </a:solidFill>
          <a:effectLst/>
          <a:latin typeface="+mn-lt"/>
          <a:ea typeface="+mn-ea"/>
          <a:cs typeface="+mn-cs"/>
        </a:defRPr>
      </a:lvl8pPr>
      <a:lvl9pPr marL="7772400" indent="-457200" algn="l" defTabSz="914400" rtl="0" eaLnBrk="1" latinLnBrk="0" hangingPunct="1">
        <a:spcBef>
          <a:spcPts val="0"/>
        </a:spcBef>
        <a:spcAft>
          <a:spcPts val="2000"/>
        </a:spcAft>
        <a:buClr>
          <a:schemeClr val="tx1"/>
        </a:buClr>
        <a:buSzPct val="100000"/>
        <a:buFont typeface="Arial"/>
        <a:buChar char="•"/>
        <a:defRPr sz="2400" kern="1200" cap="none">
          <a:solidFill>
            <a:schemeClr val="tx1"/>
          </a:solidFill>
          <a:effectLst/>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evgenyzorin/IBM-Data-Science-Capstone/blob/46bef070c13a4ddb100f78576d1e74cc0fb61c00/spacex_dash_app.py"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19896078">
            <a:off x="755907" y="3888894"/>
            <a:ext cx="7619419" cy="940994"/>
          </a:xfrm>
          <a:custGeom>
            <a:avLst/>
            <a:gdLst/>
            <a:ahLst/>
            <a:cxnLst/>
            <a:rect l="l" t="t" r="r" b="b"/>
            <a:pathLst>
              <a:path w="7619419" h="940994">
                <a:moveTo>
                  <a:pt x="0" y="0"/>
                </a:moveTo>
                <a:lnTo>
                  <a:pt x="7619419" y="0"/>
                </a:lnTo>
                <a:lnTo>
                  <a:pt x="7619419" y="940994"/>
                </a:lnTo>
                <a:lnTo>
                  <a:pt x="0" y="940994"/>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870024" y="4981680"/>
            <a:ext cx="21101923" cy="4019627"/>
          </a:xfrm>
          <a:prstGeom prst="rect">
            <a:avLst/>
          </a:prstGeom>
        </p:spPr>
        <p:txBody>
          <a:bodyPr lIns="0" tIns="0" rIns="0" bIns="0" rtlCol="0" anchor="t">
            <a:spAutoFit/>
          </a:bodyPr>
          <a:lstStyle/>
          <a:p>
            <a:pPr algn="ctr">
              <a:lnSpc>
                <a:spcPts val="16239"/>
              </a:lnSpc>
            </a:pPr>
            <a:r>
              <a:rPr lang="en-US" sz="11600" b="1" spc="34" dirty="0">
                <a:latin typeface="Open Sans Bold"/>
                <a:ea typeface="Open Sans Bold"/>
                <a:cs typeface="Open Sans Bold"/>
                <a:sym typeface="Open Sans Bold"/>
              </a:rPr>
              <a:t>Data Science Capstone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103697" y="725513"/>
            <a:ext cx="10176605"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Data wrangling</a:t>
            </a:r>
          </a:p>
        </p:txBody>
      </p:sp>
      <p:sp>
        <p:nvSpPr>
          <p:cNvPr id="4" name="TextBox 4"/>
          <p:cNvSpPr txBox="1"/>
          <p:nvPr/>
        </p:nvSpPr>
        <p:spPr>
          <a:xfrm>
            <a:off x="1189224" y="2694165"/>
            <a:ext cx="22051775" cy="3658566"/>
          </a:xfrm>
          <a:prstGeom prst="rect">
            <a:avLst/>
          </a:prstGeom>
        </p:spPr>
        <p:txBody>
          <a:bodyPr wrap="square" lIns="0" tIns="0" rIns="0" bIns="0" rtlCol="0" anchor="t">
            <a:spAutoFit/>
          </a:bodyPr>
          <a:lstStyle/>
          <a:p>
            <a:pPr marL="0" indent="0" algn="l" rtl="0" eaLnBrk="1" latinLnBrk="0" hangingPunct="1">
              <a:lnSpc>
                <a:spcPts val="4798"/>
              </a:lnSpc>
              <a:buNone/>
            </a:pPr>
            <a:r>
              <a:rPr lang="en-US" sz="3600" dirty="0">
                <a:solidFill>
                  <a:srgbClr val="FFFFFF"/>
                </a:solidFill>
                <a:effectLst/>
                <a:latin typeface="Open Sans" panose="020B0606030504020204" pitchFamily="34" charset="0"/>
              </a:rPr>
              <a:t>	The data set includes instances where the booster did not land successfully. "True Ocean" denotes a successful landing in the ocean, while "False Ocean" represents a failure in that regard. The terms "True RTLS" and "False RTLS" correspond to successful and unsuccessful ground pad landings, respectively. "True ASDS" indicates a successful landing on a drone ship, whereas "False ASDS" denotes a failed attempt. These results are then transformed into Training Labels, where “1” signifies a successful landing and “0” denotes an unsuccessful one.</a:t>
            </a:r>
            <a:endParaRPr lang="en-US" sz="3600" spc="10" dirty="0">
              <a:solidFill>
                <a:srgbClr val="FFFFFF"/>
              </a:solidFill>
              <a:latin typeface="Open Sans"/>
              <a:ea typeface="Open Sans"/>
              <a:cs typeface="Open Sans"/>
              <a:sym typeface="Open Sans"/>
            </a:endParaRPr>
          </a:p>
        </p:txBody>
      </p:sp>
      <p:sp>
        <p:nvSpPr>
          <p:cNvPr id="6" name="TextBox 6"/>
          <p:cNvSpPr txBox="1"/>
          <p:nvPr/>
        </p:nvSpPr>
        <p:spPr>
          <a:xfrm>
            <a:off x="1189224" y="8112312"/>
            <a:ext cx="6393190" cy="2022926"/>
          </a:xfrm>
          <a:prstGeom prst="rect">
            <a:avLst/>
          </a:prstGeom>
        </p:spPr>
        <p:txBody>
          <a:bodyPr lIns="0" tIns="0" rIns="0" bIns="0" rtlCol="0" anchor="t">
            <a:spAutoFit/>
          </a:bodyPr>
          <a:lstStyle/>
          <a:p>
            <a:pPr marL="0" indent="0" algn="l" rtl="0" eaLnBrk="1" latinLnBrk="0" hangingPunct="1">
              <a:lnSpc>
                <a:spcPts val="3999"/>
              </a:lnSpc>
              <a:buNone/>
            </a:pPr>
            <a:r>
              <a:rPr lang="en-US" sz="3000" dirty="0">
                <a:solidFill>
                  <a:srgbClr val="FFFFFF"/>
                </a:solidFill>
                <a:effectLst/>
                <a:latin typeface="Open Sans" panose="020B0606030504020204" pitchFamily="34" charset="0"/>
              </a:rPr>
              <a:t>Conduct exploratory data analysis and establish training labels.</a:t>
            </a:r>
          </a:p>
          <a:p>
            <a:pPr marL="0" indent="0">
              <a:buNone/>
            </a:pPr>
            <a:br>
              <a:rPr lang="en-US" sz="3000" dirty="0">
                <a:solidFill>
                  <a:srgbClr val="FFFFFF"/>
                </a:solidFill>
                <a:effectLst/>
                <a:latin typeface="Open Sans" panose="020B0606030504020204" pitchFamily="34" charset="0"/>
              </a:rPr>
            </a:br>
            <a:endParaRPr lang="en-US" sz="3000" spc="9" dirty="0">
              <a:latin typeface="Open Sans"/>
              <a:ea typeface="Open Sans"/>
              <a:cs typeface="Open Sans"/>
              <a:sym typeface="Open Sans"/>
            </a:endParaRPr>
          </a:p>
        </p:txBody>
      </p:sp>
      <p:sp>
        <p:nvSpPr>
          <p:cNvPr id="8" name="TextBox 8"/>
          <p:cNvSpPr txBox="1"/>
          <p:nvPr/>
        </p:nvSpPr>
        <p:spPr>
          <a:xfrm>
            <a:off x="3346781" y="9898233"/>
            <a:ext cx="6330620" cy="997004"/>
          </a:xfrm>
          <a:prstGeom prst="rect">
            <a:avLst/>
          </a:prstGeom>
        </p:spPr>
        <p:txBody>
          <a:bodyPr lIns="0" tIns="0" rIns="0" bIns="0" rtlCol="0" anchor="t">
            <a:spAutoFit/>
          </a:bodyPr>
          <a:lstStyle/>
          <a:p>
            <a:pPr>
              <a:lnSpc>
                <a:spcPts val="3999"/>
              </a:lnSpc>
            </a:pPr>
            <a:r>
              <a:rPr lang="en-US" sz="3000" spc="9" dirty="0">
                <a:latin typeface="Open Sans"/>
                <a:ea typeface="Open Sans"/>
                <a:cs typeface="Open Sans"/>
                <a:sym typeface="Open Sans"/>
              </a:rPr>
              <a:t>Calculate the number of launches on each site </a:t>
            </a:r>
          </a:p>
        </p:txBody>
      </p:sp>
      <p:sp>
        <p:nvSpPr>
          <p:cNvPr id="10" name="TextBox 10"/>
          <p:cNvSpPr txBox="1"/>
          <p:nvPr/>
        </p:nvSpPr>
        <p:spPr>
          <a:xfrm>
            <a:off x="7924800" y="12067157"/>
            <a:ext cx="7113299" cy="923330"/>
          </a:xfrm>
          <a:prstGeom prst="rect">
            <a:avLst/>
          </a:prstGeom>
        </p:spPr>
        <p:txBody>
          <a:bodyPr lIns="0" tIns="0" rIns="0" bIns="0" rtlCol="0" anchor="t">
            <a:spAutoFit/>
          </a:bodyPr>
          <a:lstStyle/>
          <a:p>
            <a:r>
              <a:rPr lang="en-US" sz="3000" spc="9" dirty="0">
                <a:latin typeface="Open Sans"/>
                <a:ea typeface="Open Sans"/>
                <a:cs typeface="Open Sans"/>
                <a:sym typeface="Open Sans"/>
              </a:rPr>
              <a:t>Calculate the number and occurrence of each orbit </a:t>
            </a:r>
          </a:p>
        </p:txBody>
      </p:sp>
      <p:sp>
        <p:nvSpPr>
          <p:cNvPr id="12" name="TextBox 12"/>
          <p:cNvSpPr txBox="1"/>
          <p:nvPr/>
        </p:nvSpPr>
        <p:spPr>
          <a:xfrm>
            <a:off x="14706600" y="9971907"/>
            <a:ext cx="7113299" cy="923330"/>
          </a:xfrm>
          <a:prstGeom prst="rect">
            <a:avLst/>
          </a:prstGeom>
        </p:spPr>
        <p:txBody>
          <a:bodyPr lIns="0" tIns="0" rIns="0" bIns="0" rtlCol="0" anchor="t">
            <a:spAutoFit/>
          </a:bodyPr>
          <a:lstStyle/>
          <a:p>
            <a:r>
              <a:rPr lang="en-US" sz="3000" spc="9" dirty="0">
                <a:latin typeface="Open Sans"/>
                <a:ea typeface="Open Sans"/>
                <a:cs typeface="Open Sans"/>
                <a:sym typeface="Open Sans"/>
              </a:rPr>
              <a:t>Calculate the number and occurrence of mission outcome per orbit type</a:t>
            </a:r>
          </a:p>
        </p:txBody>
      </p:sp>
      <p:sp>
        <p:nvSpPr>
          <p:cNvPr id="14" name="TextBox 14"/>
          <p:cNvSpPr txBox="1"/>
          <p:nvPr/>
        </p:nvSpPr>
        <p:spPr>
          <a:xfrm>
            <a:off x="17549819" y="8107489"/>
            <a:ext cx="5875153" cy="1384995"/>
          </a:xfrm>
          <a:prstGeom prst="rect">
            <a:avLst/>
          </a:prstGeom>
        </p:spPr>
        <p:txBody>
          <a:bodyPr lIns="0" tIns="0" rIns="0" bIns="0" rtlCol="0" anchor="t">
            <a:spAutoFit/>
          </a:bodyPr>
          <a:lstStyle/>
          <a:p>
            <a:r>
              <a:rPr lang="en-US" sz="3000" spc="9" dirty="0">
                <a:latin typeface="Open Sans"/>
                <a:ea typeface="Open Sans"/>
                <a:cs typeface="Open Sans"/>
                <a:sym typeface="Open Sans"/>
              </a:rPr>
              <a:t>Create a landing outcome label from Outcome column</a:t>
            </a:r>
          </a:p>
          <a:p>
            <a:pPr algn="l"/>
            <a:r>
              <a:rPr lang="en-US" sz="3000" spc="9" dirty="0">
                <a:latin typeface="Open Sans"/>
                <a:ea typeface="Open Sans"/>
                <a:cs typeface="Open Sans"/>
                <a:sym typeface="Open Sans"/>
              </a:rPr>
              <a:t> </a:t>
            </a:r>
          </a:p>
        </p:txBody>
      </p:sp>
      <p:sp>
        <p:nvSpPr>
          <p:cNvPr id="16" name="TextBox 16"/>
          <p:cNvSpPr txBox="1"/>
          <p:nvPr/>
        </p:nvSpPr>
        <p:spPr>
          <a:xfrm>
            <a:off x="10591800" y="7062986"/>
            <a:ext cx="3520116" cy="923330"/>
          </a:xfrm>
          <a:prstGeom prst="rect">
            <a:avLst/>
          </a:prstGeom>
        </p:spPr>
        <p:txBody>
          <a:bodyPr lIns="0" tIns="0" rIns="0" bIns="0" rtlCol="0" anchor="t">
            <a:spAutoFit/>
          </a:bodyPr>
          <a:lstStyle/>
          <a:p>
            <a:r>
              <a:rPr lang="en-US" sz="3000" spc="12" dirty="0">
                <a:latin typeface="Open Sans"/>
                <a:ea typeface="Open Sans"/>
                <a:cs typeface="Open Sans"/>
                <a:sym typeface="Open Sans"/>
              </a:rPr>
              <a:t>Exporting the data </a:t>
            </a:r>
            <a:r>
              <a:rPr lang="en-US" sz="3000" spc="9" dirty="0">
                <a:latin typeface="Open Sans"/>
                <a:ea typeface="Open Sans"/>
                <a:cs typeface="Open Sans"/>
                <a:sym typeface="Open Sans"/>
              </a:rPr>
              <a:t>to CSV</a:t>
            </a:r>
            <a:r>
              <a:rPr lang="en-US" sz="3000" spc="12" dirty="0">
                <a:latin typeface="Open Sans"/>
                <a:ea typeface="Open Sans"/>
                <a:cs typeface="Open Sans"/>
                <a:sym typeface="Open Sans"/>
              </a:rPr>
              <a:t> </a:t>
            </a:r>
          </a:p>
        </p:txBody>
      </p:sp>
      <p:cxnSp>
        <p:nvCxnSpPr>
          <p:cNvPr id="19" name="Straight Arrow Connector 18">
            <a:extLst>
              <a:ext uri="{FF2B5EF4-FFF2-40B4-BE49-F238E27FC236}">
                <a16:creationId xmlns:a16="http://schemas.microsoft.com/office/drawing/2014/main" id="{B7268B44-FC9A-9FE8-965D-1F9A61637F10}"/>
              </a:ext>
            </a:extLst>
          </p:cNvPr>
          <p:cNvCxnSpPr/>
          <p:nvPr/>
        </p:nvCxnSpPr>
        <p:spPr>
          <a:xfrm>
            <a:off x="1810803" y="9551449"/>
            <a:ext cx="914400" cy="6935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94AE403-823E-44C5-947C-DD6EFE6B389F}"/>
              </a:ext>
            </a:extLst>
          </p:cNvPr>
          <p:cNvCxnSpPr/>
          <p:nvPr/>
        </p:nvCxnSpPr>
        <p:spPr>
          <a:xfrm>
            <a:off x="4385819" y="11353800"/>
            <a:ext cx="2395981" cy="1188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D4F161-A41E-367F-AB9E-18489E79DCDF}"/>
              </a:ext>
            </a:extLst>
          </p:cNvPr>
          <p:cNvCxnSpPr/>
          <p:nvPr/>
        </p:nvCxnSpPr>
        <p:spPr>
          <a:xfrm flipV="1">
            <a:off x="15316200" y="11430000"/>
            <a:ext cx="1964102" cy="137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DC21D38-4A5C-04C8-9CD0-C6BFAE3FAD0C}"/>
              </a:ext>
            </a:extLst>
          </p:cNvPr>
          <p:cNvCxnSpPr/>
          <p:nvPr/>
        </p:nvCxnSpPr>
        <p:spPr>
          <a:xfrm flipV="1">
            <a:off x="21564600" y="9046396"/>
            <a:ext cx="990600" cy="8518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BAD50F6-2F85-0534-497A-8B5C22963EE9}"/>
              </a:ext>
            </a:extLst>
          </p:cNvPr>
          <p:cNvCxnSpPr/>
          <p:nvPr/>
        </p:nvCxnSpPr>
        <p:spPr>
          <a:xfrm flipH="1" flipV="1">
            <a:off x="14859000" y="7315200"/>
            <a:ext cx="3404249" cy="257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39567" y="830959"/>
            <a:ext cx="15304866"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EDA with data visualization</a:t>
            </a:r>
          </a:p>
        </p:txBody>
      </p:sp>
      <p:sp>
        <p:nvSpPr>
          <p:cNvPr id="5" name="TextBox 5"/>
          <p:cNvSpPr txBox="1"/>
          <p:nvPr/>
        </p:nvSpPr>
        <p:spPr>
          <a:xfrm>
            <a:off x="1602010" y="2602982"/>
            <a:ext cx="6362414" cy="857707"/>
          </a:xfrm>
          <a:prstGeom prst="rect">
            <a:avLst/>
          </a:prstGeom>
        </p:spPr>
        <p:txBody>
          <a:bodyPr lIns="0" tIns="0" rIns="0" bIns="0" rtlCol="0" anchor="t">
            <a:spAutoFit/>
          </a:bodyPr>
          <a:lstStyle/>
          <a:p>
            <a:pPr algn="l">
              <a:lnSpc>
                <a:spcPts val="6879"/>
              </a:lnSpc>
            </a:pPr>
            <a:r>
              <a:rPr lang="en-US" sz="4913" spc="14" dirty="0">
                <a:solidFill>
                  <a:srgbClr val="D5D5D5"/>
                </a:solidFill>
                <a:latin typeface="Open Sans"/>
                <a:ea typeface="Open Sans"/>
                <a:cs typeface="Open Sans"/>
                <a:sym typeface="Open Sans"/>
              </a:rPr>
              <a:t>Charts were plotted: </a:t>
            </a:r>
          </a:p>
        </p:txBody>
      </p:sp>
      <p:sp>
        <p:nvSpPr>
          <p:cNvPr id="6" name="TextBox 6"/>
          <p:cNvSpPr txBox="1"/>
          <p:nvPr/>
        </p:nvSpPr>
        <p:spPr>
          <a:xfrm>
            <a:off x="2516410" y="3729228"/>
            <a:ext cx="20635274" cy="2224554"/>
          </a:xfrm>
          <a:prstGeom prst="rect">
            <a:avLst/>
          </a:prstGeom>
        </p:spPr>
        <p:txBody>
          <a:bodyPr lIns="0" tIns="0" rIns="0" bIns="0" rtlCol="0" anchor="t">
            <a:spAutoFit/>
          </a:bodyPr>
          <a:lstStyle/>
          <a:p>
            <a:pPr algn="l">
              <a:lnSpc>
                <a:spcPts val="5800"/>
              </a:lnSpc>
            </a:pPr>
            <a:r>
              <a:rPr lang="en-US" sz="4368" spc="13" dirty="0">
                <a:solidFill>
                  <a:srgbClr val="FFFFFF"/>
                </a:solidFill>
                <a:latin typeface="Open Sans"/>
                <a:ea typeface="Open Sans"/>
                <a:cs typeface="Open Sans"/>
                <a:sym typeface="Open Sans"/>
              </a:rPr>
              <a:t>Flight Number vs. Payload Mass, Flight Number vs. Launch Site, Payload Mass vs. Launch Site, Orbit Type vs. Success Rate, Flight Number vs. Orbit Type, Payload Mass vs Orbit Type and Success Rate Yearly Trend </a:t>
            </a:r>
          </a:p>
        </p:txBody>
      </p:sp>
      <p:sp>
        <p:nvSpPr>
          <p:cNvPr id="7" name="TextBox 7"/>
          <p:cNvSpPr txBox="1"/>
          <p:nvPr/>
        </p:nvSpPr>
        <p:spPr>
          <a:xfrm>
            <a:off x="1602010" y="6312789"/>
            <a:ext cx="21583612" cy="5474865"/>
          </a:xfrm>
          <a:prstGeom prst="rect">
            <a:avLst/>
          </a:prstGeom>
        </p:spPr>
        <p:txBody>
          <a:bodyPr lIns="0" tIns="0" rIns="0" bIns="0" rtlCol="0" anchor="t">
            <a:spAutoFit/>
          </a:bodyPr>
          <a:lstStyle/>
          <a:p>
            <a:pPr algn="l">
              <a:lnSpc>
                <a:spcPts val="10920"/>
              </a:lnSpc>
            </a:pPr>
            <a:r>
              <a:rPr lang="en-US" sz="4368" spc="13">
                <a:solidFill>
                  <a:srgbClr val="FFFFFF"/>
                </a:solidFill>
                <a:latin typeface="Open Sans"/>
                <a:ea typeface="Open Sans"/>
                <a:cs typeface="Open Sans"/>
                <a:sym typeface="Open Sans"/>
              </a:rPr>
              <a:t>Scatter plots show the relationship between variables. If a relationship exists, </a:t>
            </a:r>
          </a:p>
          <a:p>
            <a:pPr algn="l">
              <a:lnSpc>
                <a:spcPts val="2184"/>
              </a:lnSpc>
            </a:pPr>
            <a:r>
              <a:rPr lang="en-US" sz="4368" spc="13">
                <a:solidFill>
                  <a:srgbClr val="FFFFFF"/>
                </a:solidFill>
                <a:latin typeface="Open Sans"/>
                <a:ea typeface="Open Sans"/>
                <a:cs typeface="Open Sans"/>
                <a:sym typeface="Open Sans"/>
              </a:rPr>
              <a:t>they could be used in machine learning model. </a:t>
            </a:r>
          </a:p>
          <a:p>
            <a:pPr algn="l">
              <a:lnSpc>
                <a:spcPts val="10920"/>
              </a:lnSpc>
            </a:pPr>
            <a:r>
              <a:rPr lang="en-US" sz="4368" spc="13">
                <a:solidFill>
                  <a:srgbClr val="FFFFFF"/>
                </a:solidFill>
                <a:latin typeface="Open Sans"/>
                <a:ea typeface="Open Sans"/>
                <a:cs typeface="Open Sans"/>
                <a:sym typeface="Open Sans"/>
              </a:rPr>
              <a:t>Bar charts show comparisons among discrete categories. The goal is to show the </a:t>
            </a:r>
          </a:p>
          <a:p>
            <a:pPr algn="l">
              <a:lnSpc>
                <a:spcPts val="2184"/>
              </a:lnSpc>
            </a:pPr>
            <a:r>
              <a:rPr lang="en-US" sz="4368" spc="13">
                <a:solidFill>
                  <a:srgbClr val="FFFFFF"/>
                </a:solidFill>
                <a:latin typeface="Open Sans"/>
                <a:ea typeface="Open Sans"/>
                <a:cs typeface="Open Sans"/>
                <a:sym typeface="Open Sans"/>
              </a:rPr>
              <a:t>relationship between the specific categories being compared and a measured </a:t>
            </a:r>
          </a:p>
          <a:p>
            <a:pPr algn="l">
              <a:lnSpc>
                <a:spcPts val="9417"/>
              </a:lnSpc>
            </a:pPr>
            <a:r>
              <a:rPr lang="en-US" sz="4368" spc="13">
                <a:solidFill>
                  <a:srgbClr val="FFFFFF"/>
                </a:solidFill>
                <a:latin typeface="Open Sans"/>
                <a:ea typeface="Open Sans"/>
                <a:cs typeface="Open Sans"/>
                <a:sym typeface="Open Sans"/>
              </a:rPr>
              <a:t>value. </a:t>
            </a:r>
          </a:p>
          <a:p>
            <a:pPr algn="l">
              <a:lnSpc>
                <a:spcPts val="6552"/>
              </a:lnSpc>
            </a:pPr>
            <a:r>
              <a:rPr lang="en-US" sz="4368" spc="13">
                <a:solidFill>
                  <a:srgbClr val="FFFFFF"/>
                </a:solidFill>
                <a:latin typeface="Open Sans"/>
                <a:ea typeface="Open Sans"/>
                <a:cs typeface="Open Sans"/>
                <a:sym typeface="Open Sans"/>
              </a:rPr>
              <a:t>Line charts show trends in data over time (time series).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315200" y="788565"/>
            <a:ext cx="8348253"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EDA with SQL</a:t>
            </a:r>
          </a:p>
        </p:txBody>
      </p:sp>
      <p:sp>
        <p:nvSpPr>
          <p:cNvPr id="5" name="TextBox 5"/>
          <p:cNvSpPr txBox="1"/>
          <p:nvPr/>
        </p:nvSpPr>
        <p:spPr>
          <a:xfrm>
            <a:off x="1191987" y="2655284"/>
            <a:ext cx="5125726" cy="601123"/>
          </a:xfrm>
          <a:prstGeom prst="rect">
            <a:avLst/>
          </a:prstGeom>
        </p:spPr>
        <p:txBody>
          <a:bodyPr lIns="0" tIns="0" rIns="0" bIns="0" rtlCol="0" anchor="t">
            <a:spAutoFit/>
          </a:bodyPr>
          <a:lstStyle/>
          <a:p>
            <a:pPr algn="l">
              <a:lnSpc>
                <a:spcPts val="4762"/>
              </a:lnSpc>
            </a:pPr>
            <a:r>
              <a:rPr lang="en-US" sz="3402" spc="10">
                <a:solidFill>
                  <a:srgbClr val="D5D5D5"/>
                </a:solidFill>
                <a:latin typeface="Open Sans"/>
                <a:ea typeface="Open Sans"/>
                <a:cs typeface="Open Sans"/>
                <a:sym typeface="Open Sans"/>
              </a:rPr>
              <a:t>Performed SQL queries: </a:t>
            </a:r>
          </a:p>
        </p:txBody>
      </p:sp>
      <p:sp>
        <p:nvSpPr>
          <p:cNvPr id="6" name="TextBox 6"/>
          <p:cNvSpPr txBox="1"/>
          <p:nvPr/>
        </p:nvSpPr>
        <p:spPr>
          <a:xfrm>
            <a:off x="2106387" y="3305546"/>
            <a:ext cx="21412552" cy="4155110"/>
          </a:xfrm>
          <a:prstGeom prst="rect">
            <a:avLst/>
          </a:prstGeom>
        </p:spPr>
        <p:txBody>
          <a:bodyPr lIns="0" tIns="0" rIns="0" bIns="0" rtlCol="0" anchor="t">
            <a:spAutoFit/>
          </a:bodyPr>
          <a:lstStyle/>
          <a:p>
            <a:pPr algn="l">
              <a:lnSpc>
                <a:spcPts val="5512"/>
              </a:lnSpc>
            </a:pPr>
            <a:r>
              <a:rPr lang="en-US" sz="3023" spc="9">
                <a:solidFill>
                  <a:srgbClr val="FFFFFF"/>
                </a:solidFill>
                <a:latin typeface="Open Sans"/>
                <a:ea typeface="Open Sans"/>
                <a:cs typeface="Open Sans"/>
                <a:sym typeface="Open Sans"/>
              </a:rPr>
              <a:t>•Displaying the names of the unique launch sites in the space mission •Displaying 5 records where launch sites begin with the string ‘CCA' •Displaying the total payload mass carried by boosters launched by NASA (CRS) •Displaying average payload mass carried by booster version F9 v1.1 •Listing the date when the first successful landing outcome in ground pad was achieved •Listing the names of the boosters which have success in drone ship and have payload mass greater than 4000 but </a:t>
            </a:r>
          </a:p>
        </p:txBody>
      </p:sp>
      <p:sp>
        <p:nvSpPr>
          <p:cNvPr id="7" name="TextBox 7"/>
          <p:cNvSpPr txBox="1"/>
          <p:nvPr/>
        </p:nvSpPr>
        <p:spPr>
          <a:xfrm>
            <a:off x="2458431" y="7608941"/>
            <a:ext cx="2872159" cy="359712"/>
          </a:xfrm>
          <a:prstGeom prst="rect">
            <a:avLst/>
          </a:prstGeom>
        </p:spPr>
        <p:txBody>
          <a:bodyPr lIns="0" tIns="0" rIns="0" bIns="0" rtlCol="0" anchor="t">
            <a:spAutoFit/>
          </a:bodyPr>
          <a:lstStyle/>
          <a:p>
            <a:pPr algn="l">
              <a:lnSpc>
                <a:spcPts val="2488"/>
              </a:lnSpc>
            </a:pPr>
            <a:r>
              <a:rPr lang="en-US" sz="3023" spc="9">
                <a:solidFill>
                  <a:srgbClr val="FFFFFF"/>
                </a:solidFill>
                <a:latin typeface="Open Sans"/>
                <a:ea typeface="Open Sans"/>
                <a:cs typeface="Open Sans"/>
                <a:sym typeface="Open Sans"/>
              </a:rPr>
              <a:t>less than 6000 </a:t>
            </a:r>
          </a:p>
        </p:txBody>
      </p:sp>
      <p:sp>
        <p:nvSpPr>
          <p:cNvPr id="8" name="TextBox 8"/>
          <p:cNvSpPr txBox="1"/>
          <p:nvPr/>
        </p:nvSpPr>
        <p:spPr>
          <a:xfrm>
            <a:off x="2106387" y="7823197"/>
            <a:ext cx="21045507" cy="2245538"/>
          </a:xfrm>
          <a:prstGeom prst="rect">
            <a:avLst/>
          </a:prstGeom>
        </p:spPr>
        <p:txBody>
          <a:bodyPr lIns="0" tIns="0" rIns="0" bIns="0" rtlCol="0" anchor="t">
            <a:spAutoFit/>
          </a:bodyPr>
          <a:lstStyle/>
          <a:p>
            <a:pPr algn="l">
              <a:lnSpc>
                <a:spcPts val="7559"/>
              </a:lnSpc>
            </a:pPr>
            <a:r>
              <a:rPr lang="en-US" sz="3023" spc="9">
                <a:solidFill>
                  <a:srgbClr val="FFFFFF"/>
                </a:solidFill>
                <a:latin typeface="Open Sans"/>
                <a:ea typeface="Open Sans"/>
                <a:cs typeface="Open Sans"/>
                <a:sym typeface="Open Sans"/>
              </a:rPr>
              <a:t>•Listing the total number of successful and failure mission outcomes </a:t>
            </a:r>
          </a:p>
          <a:p>
            <a:pPr algn="l">
              <a:lnSpc>
                <a:spcPts val="3465"/>
              </a:lnSpc>
            </a:pPr>
            <a:r>
              <a:rPr lang="en-US" sz="3023" spc="9">
                <a:solidFill>
                  <a:srgbClr val="FFFFFF"/>
                </a:solidFill>
                <a:latin typeface="Open Sans"/>
                <a:ea typeface="Open Sans"/>
                <a:cs typeface="Open Sans"/>
                <a:sym typeface="Open Sans"/>
              </a:rPr>
              <a:t>•Listing the names of the booster versions which have carried the maximum payload mass </a:t>
            </a:r>
          </a:p>
          <a:p>
            <a:pPr algn="l">
              <a:lnSpc>
                <a:spcPts val="7559"/>
              </a:lnSpc>
            </a:pPr>
            <a:r>
              <a:rPr lang="en-US" sz="3023" spc="9">
                <a:solidFill>
                  <a:srgbClr val="FFFFFF"/>
                </a:solidFill>
                <a:latin typeface="Open Sans"/>
                <a:ea typeface="Open Sans"/>
                <a:cs typeface="Open Sans"/>
                <a:sym typeface="Open Sans"/>
              </a:rPr>
              <a:t>•Listing the failed landing outcomes in drone ship, their booster versions and launch site names for the months in </a:t>
            </a:r>
          </a:p>
        </p:txBody>
      </p:sp>
      <p:sp>
        <p:nvSpPr>
          <p:cNvPr id="9" name="TextBox 9"/>
          <p:cNvSpPr txBox="1"/>
          <p:nvPr/>
        </p:nvSpPr>
        <p:spPr>
          <a:xfrm>
            <a:off x="2458431" y="10302745"/>
            <a:ext cx="1860318" cy="273987"/>
          </a:xfrm>
          <a:prstGeom prst="rect">
            <a:avLst/>
          </a:prstGeom>
        </p:spPr>
        <p:txBody>
          <a:bodyPr lIns="0" tIns="0" rIns="0" bIns="0" rtlCol="0" anchor="t">
            <a:spAutoFit/>
          </a:bodyPr>
          <a:lstStyle/>
          <a:p>
            <a:pPr algn="l">
              <a:lnSpc>
                <a:spcPts val="1511"/>
              </a:lnSpc>
            </a:pPr>
            <a:r>
              <a:rPr lang="en-US" sz="3023" spc="9">
                <a:solidFill>
                  <a:srgbClr val="FFFFFF"/>
                </a:solidFill>
                <a:latin typeface="Open Sans"/>
                <a:ea typeface="Open Sans"/>
                <a:cs typeface="Open Sans"/>
                <a:sym typeface="Open Sans"/>
              </a:rPr>
              <a:t>year 2015 </a:t>
            </a:r>
          </a:p>
        </p:txBody>
      </p:sp>
      <p:sp>
        <p:nvSpPr>
          <p:cNvPr id="10" name="TextBox 10"/>
          <p:cNvSpPr txBox="1"/>
          <p:nvPr/>
        </p:nvSpPr>
        <p:spPr>
          <a:xfrm>
            <a:off x="2106387" y="10431266"/>
            <a:ext cx="20991443" cy="845487"/>
          </a:xfrm>
          <a:prstGeom prst="rect">
            <a:avLst/>
          </a:prstGeom>
        </p:spPr>
        <p:txBody>
          <a:bodyPr lIns="0" tIns="0" rIns="0" bIns="0" rtlCol="0" anchor="t">
            <a:spAutoFit/>
          </a:bodyPr>
          <a:lstStyle/>
          <a:p>
            <a:pPr algn="l">
              <a:lnSpc>
                <a:spcPts val="7559"/>
              </a:lnSpc>
            </a:pPr>
            <a:r>
              <a:rPr lang="en-US" sz="3023" spc="9">
                <a:solidFill>
                  <a:srgbClr val="FFFFFF"/>
                </a:solidFill>
                <a:latin typeface="Open Sans"/>
                <a:ea typeface="Open Sans"/>
                <a:cs typeface="Open Sans"/>
                <a:sym typeface="Open Sans"/>
              </a:rPr>
              <a:t>•Ranking the count of landing outcomes (such as Failure (drone ship) or Success (ground pad)) between the date </a:t>
            </a:r>
          </a:p>
        </p:txBody>
      </p:sp>
      <p:sp>
        <p:nvSpPr>
          <p:cNvPr id="11" name="TextBox 11"/>
          <p:cNvSpPr txBox="1"/>
          <p:nvPr/>
        </p:nvSpPr>
        <p:spPr>
          <a:xfrm>
            <a:off x="2458431" y="11510762"/>
            <a:ext cx="8943175" cy="273987"/>
          </a:xfrm>
          <a:prstGeom prst="rect">
            <a:avLst/>
          </a:prstGeom>
        </p:spPr>
        <p:txBody>
          <a:bodyPr lIns="0" tIns="0" rIns="0" bIns="0" rtlCol="0" anchor="t">
            <a:spAutoFit/>
          </a:bodyPr>
          <a:lstStyle/>
          <a:p>
            <a:pPr algn="l">
              <a:lnSpc>
                <a:spcPts val="1511"/>
              </a:lnSpc>
            </a:pPr>
            <a:r>
              <a:rPr lang="en-US" sz="3023" spc="9">
                <a:solidFill>
                  <a:srgbClr val="FFFFFF"/>
                </a:solidFill>
                <a:latin typeface="Open Sans"/>
                <a:ea typeface="Open Sans"/>
                <a:cs typeface="Open Sans"/>
                <a:sym typeface="Open Sans"/>
              </a:rPr>
              <a:t>2010-06-04 and 2017-03-20 in descending order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905000" y="788565"/>
            <a:ext cx="21127517"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Build an interactive map with Folium</a:t>
            </a:r>
          </a:p>
        </p:txBody>
      </p:sp>
      <p:sp>
        <p:nvSpPr>
          <p:cNvPr id="5" name="TextBox 5"/>
          <p:cNvSpPr txBox="1"/>
          <p:nvPr/>
        </p:nvSpPr>
        <p:spPr>
          <a:xfrm>
            <a:off x="1602010" y="2611374"/>
            <a:ext cx="6852542" cy="703964"/>
          </a:xfrm>
          <a:prstGeom prst="rect">
            <a:avLst/>
          </a:prstGeom>
        </p:spPr>
        <p:txBody>
          <a:bodyPr lIns="0" tIns="0" rIns="0" bIns="0" rtlCol="0" anchor="t">
            <a:spAutoFit/>
          </a:bodyPr>
          <a:lstStyle/>
          <a:p>
            <a:pPr algn="l">
              <a:lnSpc>
                <a:spcPts val="5594"/>
              </a:lnSpc>
            </a:pPr>
            <a:r>
              <a:rPr lang="en-US" sz="3995" spc="11">
                <a:solidFill>
                  <a:srgbClr val="D5D5D5"/>
                </a:solidFill>
                <a:latin typeface="Open Sans"/>
                <a:ea typeface="Open Sans"/>
                <a:cs typeface="Open Sans"/>
                <a:sym typeface="Open Sans"/>
              </a:rPr>
              <a:t>Markers of all Launch Sites: </a:t>
            </a:r>
          </a:p>
        </p:txBody>
      </p:sp>
      <p:sp>
        <p:nvSpPr>
          <p:cNvPr id="6" name="TextBox 6"/>
          <p:cNvSpPr txBox="1"/>
          <p:nvPr/>
        </p:nvSpPr>
        <p:spPr>
          <a:xfrm>
            <a:off x="1602010" y="9746237"/>
            <a:ext cx="12620111" cy="703964"/>
          </a:xfrm>
          <a:prstGeom prst="rect">
            <a:avLst/>
          </a:prstGeom>
        </p:spPr>
        <p:txBody>
          <a:bodyPr lIns="0" tIns="0" rIns="0" bIns="0" rtlCol="0" anchor="t">
            <a:spAutoFit/>
          </a:bodyPr>
          <a:lstStyle/>
          <a:p>
            <a:pPr algn="l">
              <a:lnSpc>
                <a:spcPts val="5594"/>
              </a:lnSpc>
            </a:pPr>
            <a:r>
              <a:rPr lang="en-US" sz="3995" spc="11">
                <a:solidFill>
                  <a:srgbClr val="D5D5D5"/>
                </a:solidFill>
                <a:latin typeface="Open Sans"/>
                <a:ea typeface="Open Sans"/>
                <a:cs typeface="Open Sans"/>
                <a:sym typeface="Open Sans"/>
              </a:rPr>
              <a:t>Distances between a Launch Site to its proximities: </a:t>
            </a:r>
          </a:p>
        </p:txBody>
      </p:sp>
      <p:sp>
        <p:nvSpPr>
          <p:cNvPr id="7" name="TextBox 7"/>
          <p:cNvSpPr txBox="1"/>
          <p:nvPr/>
        </p:nvSpPr>
        <p:spPr>
          <a:xfrm>
            <a:off x="1602010" y="7186927"/>
            <a:ext cx="15782382" cy="703964"/>
          </a:xfrm>
          <a:prstGeom prst="rect">
            <a:avLst/>
          </a:prstGeom>
        </p:spPr>
        <p:txBody>
          <a:bodyPr lIns="0" tIns="0" rIns="0" bIns="0" rtlCol="0" anchor="t">
            <a:spAutoFit/>
          </a:bodyPr>
          <a:lstStyle/>
          <a:p>
            <a:pPr algn="l">
              <a:lnSpc>
                <a:spcPts val="5594"/>
              </a:lnSpc>
            </a:pPr>
            <a:r>
              <a:rPr lang="en-US" sz="3995" spc="11">
                <a:solidFill>
                  <a:srgbClr val="D5D5D5"/>
                </a:solidFill>
                <a:latin typeface="Open Sans"/>
                <a:ea typeface="Open Sans"/>
                <a:cs typeface="Open Sans"/>
                <a:sym typeface="Open Sans"/>
              </a:rPr>
              <a:t>Coloured Markers of the launch outcomes for each Launch Site: </a:t>
            </a:r>
          </a:p>
        </p:txBody>
      </p:sp>
      <p:sp>
        <p:nvSpPr>
          <p:cNvPr id="8" name="TextBox 8"/>
          <p:cNvSpPr txBox="1"/>
          <p:nvPr/>
        </p:nvSpPr>
        <p:spPr>
          <a:xfrm>
            <a:off x="2516410" y="10682602"/>
            <a:ext cx="18708272" cy="1191778"/>
          </a:xfrm>
          <a:prstGeom prst="rect">
            <a:avLst/>
          </a:prstGeom>
        </p:spPr>
        <p:txBody>
          <a:bodyPr lIns="0" tIns="0" rIns="0" bIns="0" rtlCol="0" anchor="t">
            <a:spAutoFit/>
          </a:bodyPr>
          <a:lstStyle/>
          <a:p>
            <a:pPr algn="l">
              <a:lnSpc>
                <a:spcPts val="4699"/>
              </a:lnSpc>
            </a:pPr>
            <a:r>
              <a:rPr lang="en-US" sz="3552" spc="10">
                <a:solidFill>
                  <a:srgbClr val="FFFFFF"/>
                </a:solidFill>
                <a:latin typeface="Open Sans"/>
                <a:ea typeface="Open Sans"/>
                <a:cs typeface="Open Sans"/>
                <a:sym typeface="Open Sans"/>
              </a:rPr>
              <a:t>- Added coloured Lines to show distances between the Launch Site KSC LC-39A (as an example) and its proximities like Railway, Highway, Coastline and Closest City.</a:t>
            </a:r>
          </a:p>
        </p:txBody>
      </p:sp>
      <p:sp>
        <p:nvSpPr>
          <p:cNvPr id="9" name="TextBox 9"/>
          <p:cNvSpPr txBox="1"/>
          <p:nvPr/>
        </p:nvSpPr>
        <p:spPr>
          <a:xfrm>
            <a:off x="2516410" y="3547739"/>
            <a:ext cx="20428677" cy="3208030"/>
          </a:xfrm>
          <a:prstGeom prst="rect">
            <a:avLst/>
          </a:prstGeom>
        </p:spPr>
        <p:txBody>
          <a:bodyPr lIns="0" tIns="0" rIns="0" bIns="0" rtlCol="0" anchor="t">
            <a:spAutoFit/>
          </a:bodyPr>
          <a:lstStyle/>
          <a:p>
            <a:pPr algn="l">
              <a:lnSpc>
                <a:spcPts val="4699"/>
              </a:lnSpc>
            </a:pPr>
            <a:r>
              <a:rPr lang="en-US" sz="3552" spc="10" dirty="0">
                <a:solidFill>
                  <a:srgbClr val="FFFFFF"/>
                </a:solidFill>
                <a:latin typeface="Open Sans"/>
                <a:ea typeface="Open Sans"/>
                <a:cs typeface="Open Sans"/>
                <a:sym typeface="Open Sans"/>
              </a:rPr>
              <a:t>- Added Marker with Circle, Popup Label and Text Label of NASA Johnson Space Center using its latitude and longitude coordinates as a start location. </a:t>
            </a:r>
          </a:p>
          <a:p>
            <a:pPr algn="l">
              <a:lnSpc>
                <a:spcPts val="8251"/>
              </a:lnSpc>
            </a:pPr>
            <a:r>
              <a:rPr lang="en-US" sz="3552" spc="10" dirty="0">
                <a:solidFill>
                  <a:srgbClr val="FFFFFF"/>
                </a:solidFill>
                <a:latin typeface="Open Sans"/>
                <a:ea typeface="Open Sans"/>
                <a:cs typeface="Open Sans"/>
                <a:sym typeface="Open Sans"/>
              </a:rPr>
              <a:t>- Added Markers with Circle, Popup Label and Text Label of all Launch Sites using their latitude </a:t>
            </a:r>
          </a:p>
          <a:p>
            <a:pPr algn="l">
              <a:lnSpc>
                <a:spcPts val="1776"/>
              </a:lnSpc>
            </a:pPr>
            <a:r>
              <a:rPr lang="en-US" sz="3552" spc="10" dirty="0">
                <a:solidFill>
                  <a:srgbClr val="FFFFFF"/>
                </a:solidFill>
                <a:latin typeface="Open Sans"/>
                <a:ea typeface="Open Sans"/>
                <a:cs typeface="Open Sans"/>
                <a:sym typeface="Open Sans"/>
              </a:rPr>
              <a:t>and longitude coordinates to show their geographical locations and proximity to Equator and </a:t>
            </a:r>
          </a:p>
          <a:p>
            <a:pPr algn="l">
              <a:lnSpc>
                <a:spcPts val="7622"/>
              </a:lnSpc>
            </a:pPr>
            <a:r>
              <a:rPr lang="en-US" sz="3552" spc="10" dirty="0">
                <a:solidFill>
                  <a:srgbClr val="FFFFFF"/>
                </a:solidFill>
                <a:latin typeface="Open Sans"/>
                <a:ea typeface="Open Sans"/>
                <a:cs typeface="Open Sans"/>
                <a:sym typeface="Open Sans"/>
              </a:rPr>
              <a:t>coasts. </a:t>
            </a:r>
          </a:p>
        </p:txBody>
      </p:sp>
      <p:sp>
        <p:nvSpPr>
          <p:cNvPr id="10" name="TextBox 10"/>
          <p:cNvSpPr txBox="1"/>
          <p:nvPr/>
        </p:nvSpPr>
        <p:spPr>
          <a:xfrm>
            <a:off x="2516410" y="8123301"/>
            <a:ext cx="20516107" cy="1191778"/>
          </a:xfrm>
          <a:prstGeom prst="rect">
            <a:avLst/>
          </a:prstGeom>
        </p:spPr>
        <p:txBody>
          <a:bodyPr lIns="0" tIns="0" rIns="0" bIns="0" rtlCol="0" anchor="t">
            <a:spAutoFit/>
          </a:bodyPr>
          <a:lstStyle/>
          <a:p>
            <a:pPr algn="l">
              <a:lnSpc>
                <a:spcPts val="4699"/>
              </a:lnSpc>
            </a:pPr>
            <a:r>
              <a:rPr lang="en-US" sz="3552" spc="10">
                <a:solidFill>
                  <a:srgbClr val="FFFFFF"/>
                </a:solidFill>
                <a:latin typeface="Open Sans"/>
                <a:ea typeface="Open Sans"/>
                <a:cs typeface="Open Sans"/>
                <a:sym typeface="Open Sans"/>
              </a:rPr>
              <a:t>- Added coloured Markers of success (Green) and failed (Red) launches using Marker Cluster to identify which launch sites have relatively high success rates.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590800" y="788565"/>
            <a:ext cx="19888200"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Build a Dashboard with </a:t>
            </a:r>
            <a:r>
              <a:rPr lang="en-US" sz="8400" b="1" spc="25" dirty="0" err="1">
                <a:latin typeface="Open Sans Bold"/>
                <a:ea typeface="Open Sans Bold"/>
                <a:cs typeface="Open Sans Bold"/>
                <a:sym typeface="Open Sans Bold"/>
              </a:rPr>
              <a:t>Plotly</a:t>
            </a:r>
            <a:r>
              <a:rPr lang="en-US" sz="8400" b="1" spc="25" dirty="0">
                <a:latin typeface="Open Sans Bold"/>
                <a:ea typeface="Open Sans Bold"/>
                <a:cs typeface="Open Sans Bold"/>
                <a:sym typeface="Open Sans Bold"/>
              </a:rPr>
              <a:t> Dash</a:t>
            </a:r>
          </a:p>
        </p:txBody>
      </p:sp>
      <p:sp>
        <p:nvSpPr>
          <p:cNvPr id="4" name="TextBox 4"/>
          <p:cNvSpPr txBox="1"/>
          <p:nvPr/>
        </p:nvSpPr>
        <p:spPr>
          <a:xfrm>
            <a:off x="8907018" y="12426610"/>
            <a:ext cx="6701361" cy="630974"/>
          </a:xfrm>
          <a:prstGeom prst="rect">
            <a:avLst/>
          </a:prstGeom>
        </p:spPr>
        <p:txBody>
          <a:bodyPr lIns="0" tIns="0" rIns="0" bIns="0" rtlCol="0" anchor="t">
            <a:spAutoFit/>
          </a:bodyPr>
          <a:lstStyle/>
          <a:p>
            <a:pPr algn="l">
              <a:lnSpc>
                <a:spcPts val="5040"/>
              </a:lnSpc>
            </a:pPr>
            <a:r>
              <a:rPr lang="en-US" sz="3600" spc="10">
                <a:solidFill>
                  <a:srgbClr val="00A2FF"/>
                </a:solidFill>
                <a:latin typeface="Open Sans"/>
                <a:ea typeface="Open Sans"/>
                <a:cs typeface="Open Sans"/>
                <a:sym typeface="Open Sans"/>
                <a:hlinkClick r:id="rId2" tooltip="https://github.com/evgenyzorin/IBM-Data-Science-Capstone/blob/46bef070c13a4ddb100f78576d1e74cc0fb61c00/spacex_dash_app.py"/>
              </a:rPr>
              <a:t>GitHub URL: SpaceX Dash App</a:t>
            </a:r>
          </a:p>
        </p:txBody>
      </p:sp>
      <p:sp>
        <p:nvSpPr>
          <p:cNvPr id="5" name="TextBox 5"/>
          <p:cNvSpPr txBox="1"/>
          <p:nvPr/>
        </p:nvSpPr>
        <p:spPr>
          <a:xfrm>
            <a:off x="1602010" y="2661218"/>
            <a:ext cx="7618943" cy="746389"/>
          </a:xfrm>
          <a:prstGeom prst="rect">
            <a:avLst/>
          </a:prstGeom>
        </p:spPr>
        <p:txBody>
          <a:bodyPr lIns="0" tIns="0" rIns="0" bIns="0" rtlCol="0" anchor="t">
            <a:spAutoFit/>
          </a:bodyPr>
          <a:lstStyle/>
          <a:p>
            <a:pPr algn="l">
              <a:lnSpc>
                <a:spcPts val="5972"/>
              </a:lnSpc>
            </a:pPr>
            <a:r>
              <a:rPr lang="en-US" sz="4265" spc="12">
                <a:solidFill>
                  <a:srgbClr val="D5D5D5"/>
                </a:solidFill>
                <a:latin typeface="Open Sans"/>
                <a:ea typeface="Open Sans"/>
                <a:cs typeface="Open Sans"/>
                <a:sym typeface="Open Sans"/>
              </a:rPr>
              <a:t>Launch Sites Dropdown List: </a:t>
            </a:r>
          </a:p>
        </p:txBody>
      </p:sp>
      <p:sp>
        <p:nvSpPr>
          <p:cNvPr id="6" name="TextBox 6"/>
          <p:cNvSpPr txBox="1"/>
          <p:nvPr/>
        </p:nvSpPr>
        <p:spPr>
          <a:xfrm>
            <a:off x="1602010" y="7459790"/>
            <a:ext cx="7994723" cy="746389"/>
          </a:xfrm>
          <a:prstGeom prst="rect">
            <a:avLst/>
          </a:prstGeom>
        </p:spPr>
        <p:txBody>
          <a:bodyPr lIns="0" tIns="0" rIns="0" bIns="0" rtlCol="0" anchor="t">
            <a:spAutoFit/>
          </a:bodyPr>
          <a:lstStyle/>
          <a:p>
            <a:pPr algn="l">
              <a:lnSpc>
                <a:spcPts val="5972"/>
              </a:lnSpc>
            </a:pPr>
            <a:r>
              <a:rPr lang="en-US" sz="4265" spc="12">
                <a:solidFill>
                  <a:srgbClr val="D5D5D5"/>
                </a:solidFill>
                <a:latin typeface="Open Sans"/>
                <a:ea typeface="Open Sans"/>
                <a:cs typeface="Open Sans"/>
                <a:sym typeface="Open Sans"/>
              </a:rPr>
              <a:t>Slider of Payload Mass Range: </a:t>
            </a:r>
          </a:p>
        </p:txBody>
      </p:sp>
      <p:sp>
        <p:nvSpPr>
          <p:cNvPr id="7" name="TextBox 7"/>
          <p:cNvSpPr txBox="1"/>
          <p:nvPr/>
        </p:nvSpPr>
        <p:spPr>
          <a:xfrm>
            <a:off x="1602010" y="4743002"/>
            <a:ext cx="15986122" cy="746389"/>
          </a:xfrm>
          <a:prstGeom prst="rect">
            <a:avLst/>
          </a:prstGeom>
        </p:spPr>
        <p:txBody>
          <a:bodyPr lIns="0" tIns="0" rIns="0" bIns="0" rtlCol="0" anchor="t">
            <a:spAutoFit/>
          </a:bodyPr>
          <a:lstStyle/>
          <a:p>
            <a:pPr algn="l">
              <a:lnSpc>
                <a:spcPts val="5972"/>
              </a:lnSpc>
            </a:pPr>
            <a:r>
              <a:rPr lang="en-US" sz="4265" spc="12">
                <a:solidFill>
                  <a:srgbClr val="D5D5D5"/>
                </a:solidFill>
                <a:latin typeface="Open Sans"/>
                <a:ea typeface="Open Sans"/>
                <a:cs typeface="Open Sans"/>
                <a:sym typeface="Open Sans"/>
              </a:rPr>
              <a:t>Pie Chart showing Success Launches (All Sites/Certain Site): </a:t>
            </a:r>
          </a:p>
        </p:txBody>
      </p:sp>
      <p:sp>
        <p:nvSpPr>
          <p:cNvPr id="8" name="TextBox 8"/>
          <p:cNvSpPr txBox="1"/>
          <p:nvPr/>
        </p:nvSpPr>
        <p:spPr>
          <a:xfrm>
            <a:off x="1602010" y="9541574"/>
            <a:ext cx="21510631" cy="1621993"/>
          </a:xfrm>
          <a:prstGeom prst="rect">
            <a:avLst/>
          </a:prstGeom>
        </p:spPr>
        <p:txBody>
          <a:bodyPr lIns="0" tIns="0" rIns="0" bIns="0" rtlCol="0" anchor="t">
            <a:spAutoFit/>
          </a:bodyPr>
          <a:lstStyle/>
          <a:p>
            <a:pPr algn="ctr">
              <a:lnSpc>
                <a:spcPts val="5972"/>
              </a:lnSpc>
            </a:pPr>
            <a:r>
              <a:rPr lang="en-US" sz="4265" spc="12">
                <a:solidFill>
                  <a:srgbClr val="D5D5D5"/>
                </a:solidFill>
                <a:latin typeface="Open Sans"/>
                <a:ea typeface="Open Sans"/>
                <a:cs typeface="Open Sans"/>
                <a:sym typeface="Open Sans"/>
              </a:rPr>
              <a:t>Scatter Chart of Payload Mass vs. Success Rate for the diﬀerent Booster Versions: </a:t>
            </a:r>
          </a:p>
          <a:p>
            <a:pPr algn="ctr">
              <a:lnSpc>
                <a:spcPts val="5308"/>
              </a:lnSpc>
            </a:pPr>
            <a:r>
              <a:rPr lang="en-US" sz="3791" spc="11">
                <a:solidFill>
                  <a:srgbClr val="FFFFFF"/>
                </a:solidFill>
                <a:latin typeface="Open Sans"/>
                <a:ea typeface="Open Sans"/>
                <a:cs typeface="Open Sans"/>
                <a:sym typeface="Open Sans"/>
              </a:rPr>
              <a:t>- Added a scatter chart to show the correlation between Payload and Launch Success.</a:t>
            </a:r>
          </a:p>
        </p:txBody>
      </p:sp>
      <p:sp>
        <p:nvSpPr>
          <p:cNvPr id="9" name="TextBox 9"/>
          <p:cNvSpPr txBox="1"/>
          <p:nvPr/>
        </p:nvSpPr>
        <p:spPr>
          <a:xfrm>
            <a:off x="2516410" y="8416509"/>
            <a:ext cx="9364047" cy="670598"/>
          </a:xfrm>
          <a:prstGeom prst="rect">
            <a:avLst/>
          </a:prstGeom>
        </p:spPr>
        <p:txBody>
          <a:bodyPr lIns="0" tIns="0" rIns="0" bIns="0" rtlCol="0" anchor="t">
            <a:spAutoFit/>
          </a:bodyPr>
          <a:lstStyle/>
          <a:p>
            <a:pPr algn="l">
              <a:lnSpc>
                <a:spcPts val="5308"/>
              </a:lnSpc>
            </a:pPr>
            <a:r>
              <a:rPr lang="en-US" sz="3791" spc="11">
                <a:solidFill>
                  <a:srgbClr val="FFFFFF"/>
                </a:solidFill>
                <a:latin typeface="Open Sans"/>
                <a:ea typeface="Open Sans"/>
                <a:cs typeface="Open Sans"/>
                <a:sym typeface="Open Sans"/>
              </a:rPr>
              <a:t>- Added a slider to select Payload range. </a:t>
            </a:r>
          </a:p>
        </p:txBody>
      </p:sp>
      <p:sp>
        <p:nvSpPr>
          <p:cNvPr id="10" name="TextBox 10"/>
          <p:cNvSpPr txBox="1"/>
          <p:nvPr/>
        </p:nvSpPr>
        <p:spPr>
          <a:xfrm>
            <a:off x="2516410" y="3617947"/>
            <a:ext cx="13118906" cy="670598"/>
          </a:xfrm>
          <a:prstGeom prst="rect">
            <a:avLst/>
          </a:prstGeom>
        </p:spPr>
        <p:txBody>
          <a:bodyPr lIns="0" tIns="0" rIns="0" bIns="0" rtlCol="0" anchor="t">
            <a:spAutoFit/>
          </a:bodyPr>
          <a:lstStyle/>
          <a:p>
            <a:pPr algn="l">
              <a:lnSpc>
                <a:spcPts val="5308"/>
              </a:lnSpc>
            </a:pPr>
            <a:r>
              <a:rPr lang="en-US" sz="3791" spc="11">
                <a:solidFill>
                  <a:srgbClr val="FFFFFF"/>
                </a:solidFill>
                <a:latin typeface="Open Sans"/>
                <a:ea typeface="Open Sans"/>
                <a:cs typeface="Open Sans"/>
                <a:sym typeface="Open Sans"/>
              </a:rPr>
              <a:t>- Added a dropdown list to enable Launch Site selection. </a:t>
            </a:r>
          </a:p>
        </p:txBody>
      </p:sp>
      <p:sp>
        <p:nvSpPr>
          <p:cNvPr id="11" name="TextBox 11"/>
          <p:cNvSpPr txBox="1"/>
          <p:nvPr/>
        </p:nvSpPr>
        <p:spPr>
          <a:xfrm>
            <a:off x="2516410" y="5728306"/>
            <a:ext cx="19207515" cy="1277017"/>
          </a:xfrm>
          <a:prstGeom prst="rect">
            <a:avLst/>
          </a:prstGeom>
        </p:spPr>
        <p:txBody>
          <a:bodyPr lIns="0" tIns="0" rIns="0" bIns="0" rtlCol="0" anchor="t">
            <a:spAutoFit/>
          </a:bodyPr>
          <a:lstStyle/>
          <a:p>
            <a:pPr algn="l">
              <a:lnSpc>
                <a:spcPts val="5001"/>
              </a:lnSpc>
            </a:pPr>
            <a:r>
              <a:rPr lang="en-US" sz="3791" spc="11">
                <a:solidFill>
                  <a:srgbClr val="FFFFFF"/>
                </a:solidFill>
                <a:latin typeface="Open Sans"/>
                <a:ea typeface="Open Sans"/>
                <a:cs typeface="Open Sans"/>
                <a:sym typeface="Open Sans"/>
              </a:rPr>
              <a:t>- Added a pie chart to show the total successful launches count for all sites and the Success vs. Failed counts for the site, if a specific Launch Site was selected.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989908" y="788565"/>
            <a:ext cx="18717692"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Predictive analysis (Classification)</a:t>
            </a:r>
          </a:p>
        </p:txBody>
      </p:sp>
      <p:sp>
        <p:nvSpPr>
          <p:cNvPr id="4" name="TextBox 4"/>
          <p:cNvSpPr txBox="1"/>
          <p:nvPr/>
        </p:nvSpPr>
        <p:spPr>
          <a:xfrm>
            <a:off x="1634881" y="8608371"/>
            <a:ext cx="3964134" cy="2141020"/>
          </a:xfrm>
          <a:prstGeom prst="rect">
            <a:avLst/>
          </a:prstGeom>
        </p:spPr>
        <p:txBody>
          <a:bodyPr lIns="0" tIns="0" rIns="0" bIns="0" rtlCol="0" anchor="t">
            <a:spAutoFit/>
          </a:bodyPr>
          <a:lstStyle/>
          <a:p>
            <a:pPr algn="ctr">
              <a:lnSpc>
                <a:spcPts val="4201"/>
              </a:lnSpc>
            </a:pPr>
            <a:r>
              <a:rPr lang="en-US" sz="3200" spc="9">
                <a:latin typeface="Open Sans"/>
                <a:ea typeface="Open Sans"/>
                <a:cs typeface="Open Sans"/>
                <a:sym typeface="Open Sans"/>
              </a:rPr>
              <a:t>Finding the method performs best by examining the Jaccard_score and </a:t>
            </a:r>
          </a:p>
        </p:txBody>
      </p:sp>
      <p:sp>
        <p:nvSpPr>
          <p:cNvPr id="5" name="TextBox 5"/>
          <p:cNvSpPr txBox="1"/>
          <p:nvPr/>
        </p:nvSpPr>
        <p:spPr>
          <a:xfrm>
            <a:off x="1928508" y="10741971"/>
            <a:ext cx="3266484" cy="509883"/>
          </a:xfrm>
          <a:prstGeom prst="rect">
            <a:avLst/>
          </a:prstGeom>
        </p:spPr>
        <p:txBody>
          <a:bodyPr lIns="0" tIns="0" rIns="0" bIns="0" rtlCol="0" anchor="t">
            <a:spAutoFit/>
          </a:bodyPr>
          <a:lstStyle/>
          <a:p>
            <a:pPr algn="l">
              <a:lnSpc>
                <a:spcPts val="4201"/>
              </a:lnSpc>
            </a:pPr>
            <a:r>
              <a:rPr lang="en-US" sz="3200" spc="9">
                <a:latin typeface="Open Sans"/>
                <a:ea typeface="Open Sans"/>
                <a:cs typeface="Open Sans"/>
                <a:sym typeface="Open Sans"/>
              </a:rPr>
              <a:t>F1_score metrics</a:t>
            </a:r>
          </a:p>
        </p:txBody>
      </p:sp>
      <p:sp>
        <p:nvSpPr>
          <p:cNvPr id="6" name="TextBox 6"/>
          <p:cNvSpPr txBox="1"/>
          <p:nvPr/>
        </p:nvSpPr>
        <p:spPr>
          <a:xfrm>
            <a:off x="1382049" y="3879694"/>
            <a:ext cx="4479808" cy="1074220"/>
          </a:xfrm>
          <a:prstGeom prst="rect">
            <a:avLst/>
          </a:prstGeom>
        </p:spPr>
        <p:txBody>
          <a:bodyPr lIns="0" tIns="0" rIns="0" bIns="0" rtlCol="0" anchor="t">
            <a:spAutoFit/>
          </a:bodyPr>
          <a:lstStyle/>
          <a:p>
            <a:pPr algn="ctr">
              <a:lnSpc>
                <a:spcPts val="4201"/>
              </a:lnSpc>
            </a:pPr>
            <a:r>
              <a:rPr lang="en-US" sz="3200" spc="9" dirty="0">
                <a:latin typeface="Open Sans"/>
                <a:ea typeface="Open Sans"/>
                <a:cs typeface="Open Sans"/>
                <a:sym typeface="Open Sans"/>
              </a:rPr>
              <a:t>Creating a NumPy array from the column </a:t>
            </a:r>
          </a:p>
        </p:txBody>
      </p:sp>
      <p:sp>
        <p:nvSpPr>
          <p:cNvPr id="7" name="TextBox 7"/>
          <p:cNvSpPr txBox="1"/>
          <p:nvPr/>
        </p:nvSpPr>
        <p:spPr>
          <a:xfrm>
            <a:off x="2127790" y="4946494"/>
            <a:ext cx="2859824" cy="509883"/>
          </a:xfrm>
          <a:prstGeom prst="rect">
            <a:avLst/>
          </a:prstGeom>
        </p:spPr>
        <p:txBody>
          <a:bodyPr lIns="0" tIns="0" rIns="0" bIns="0" rtlCol="0" anchor="t">
            <a:spAutoFit/>
          </a:bodyPr>
          <a:lstStyle/>
          <a:p>
            <a:pPr algn="l">
              <a:lnSpc>
                <a:spcPts val="4201"/>
              </a:lnSpc>
            </a:pPr>
            <a:r>
              <a:rPr lang="en-US" sz="3200" spc="9">
                <a:latin typeface="Open Sans"/>
                <a:ea typeface="Open Sans"/>
                <a:cs typeface="Open Sans"/>
                <a:sym typeface="Open Sans"/>
              </a:rPr>
              <a:t>“Class” in data</a:t>
            </a:r>
          </a:p>
        </p:txBody>
      </p:sp>
      <p:sp>
        <p:nvSpPr>
          <p:cNvPr id="8" name="TextBox 8"/>
          <p:cNvSpPr txBox="1"/>
          <p:nvPr/>
        </p:nvSpPr>
        <p:spPr>
          <a:xfrm>
            <a:off x="7663091" y="9147724"/>
            <a:ext cx="3434782" cy="1074220"/>
          </a:xfrm>
          <a:prstGeom prst="rect">
            <a:avLst/>
          </a:prstGeom>
        </p:spPr>
        <p:txBody>
          <a:bodyPr lIns="0" tIns="0" rIns="0" bIns="0" rtlCol="0" anchor="t">
            <a:spAutoFit/>
          </a:bodyPr>
          <a:lstStyle/>
          <a:p>
            <a:pPr algn="ctr">
              <a:lnSpc>
                <a:spcPts val="4201"/>
              </a:lnSpc>
            </a:pPr>
            <a:r>
              <a:rPr lang="en-US" sz="3200" spc="9">
                <a:latin typeface="Open Sans"/>
                <a:ea typeface="Open Sans"/>
                <a:cs typeface="Open Sans"/>
                <a:sym typeface="Open Sans"/>
              </a:rPr>
              <a:t>Examining the confusion matrix </a:t>
            </a:r>
          </a:p>
        </p:txBody>
      </p:sp>
      <p:sp>
        <p:nvSpPr>
          <p:cNvPr id="9" name="TextBox 9"/>
          <p:cNvSpPr txBox="1"/>
          <p:nvPr/>
        </p:nvSpPr>
        <p:spPr>
          <a:xfrm>
            <a:off x="7992275" y="10214524"/>
            <a:ext cx="2664590" cy="509883"/>
          </a:xfrm>
          <a:prstGeom prst="rect">
            <a:avLst/>
          </a:prstGeom>
        </p:spPr>
        <p:txBody>
          <a:bodyPr lIns="0" tIns="0" rIns="0" bIns="0" rtlCol="0" anchor="t">
            <a:spAutoFit/>
          </a:bodyPr>
          <a:lstStyle/>
          <a:p>
            <a:pPr algn="l">
              <a:lnSpc>
                <a:spcPts val="4201"/>
              </a:lnSpc>
            </a:pPr>
            <a:r>
              <a:rPr lang="en-US" sz="3200" spc="9">
                <a:latin typeface="Open Sans"/>
                <a:ea typeface="Open Sans"/>
                <a:cs typeface="Open Sans"/>
                <a:sym typeface="Open Sans"/>
              </a:rPr>
              <a:t>for all models</a:t>
            </a:r>
          </a:p>
        </p:txBody>
      </p:sp>
      <p:sp>
        <p:nvSpPr>
          <p:cNvPr id="10" name="TextBox 10"/>
          <p:cNvSpPr txBox="1"/>
          <p:nvPr/>
        </p:nvSpPr>
        <p:spPr>
          <a:xfrm>
            <a:off x="7260965" y="3340341"/>
            <a:ext cx="4255132" cy="2141020"/>
          </a:xfrm>
          <a:prstGeom prst="rect">
            <a:avLst/>
          </a:prstGeom>
        </p:spPr>
        <p:txBody>
          <a:bodyPr lIns="0" tIns="0" rIns="0" bIns="0" rtlCol="0" anchor="t">
            <a:spAutoFit/>
          </a:bodyPr>
          <a:lstStyle/>
          <a:p>
            <a:pPr algn="ctr">
              <a:lnSpc>
                <a:spcPts val="4201"/>
              </a:lnSpc>
            </a:pPr>
            <a:r>
              <a:rPr lang="en-US" sz="3200" spc="9">
                <a:latin typeface="Open Sans"/>
                <a:ea typeface="Open Sans"/>
                <a:cs typeface="Open Sans"/>
                <a:sym typeface="Open Sans"/>
              </a:rPr>
              <a:t>Standardizing the data with StandardScaler, then fitting and </a:t>
            </a:r>
          </a:p>
        </p:txBody>
      </p:sp>
      <p:sp>
        <p:nvSpPr>
          <p:cNvPr id="11" name="TextBox 11"/>
          <p:cNvSpPr txBox="1"/>
          <p:nvPr/>
        </p:nvSpPr>
        <p:spPr>
          <a:xfrm>
            <a:off x="7861621" y="5473941"/>
            <a:ext cx="2931128" cy="509883"/>
          </a:xfrm>
          <a:prstGeom prst="rect">
            <a:avLst/>
          </a:prstGeom>
        </p:spPr>
        <p:txBody>
          <a:bodyPr lIns="0" tIns="0" rIns="0" bIns="0" rtlCol="0" anchor="t">
            <a:spAutoFit/>
          </a:bodyPr>
          <a:lstStyle/>
          <a:p>
            <a:pPr algn="l">
              <a:lnSpc>
                <a:spcPts val="4201"/>
              </a:lnSpc>
            </a:pPr>
            <a:r>
              <a:rPr lang="en-US" sz="3200" spc="9">
                <a:latin typeface="Open Sans"/>
                <a:ea typeface="Open Sans"/>
                <a:cs typeface="Open Sans"/>
                <a:sym typeface="Open Sans"/>
              </a:rPr>
              <a:t>transforming it</a:t>
            </a:r>
          </a:p>
        </p:txBody>
      </p:sp>
      <p:sp>
        <p:nvSpPr>
          <p:cNvPr id="12" name="TextBox 12"/>
          <p:cNvSpPr txBox="1"/>
          <p:nvPr/>
        </p:nvSpPr>
        <p:spPr>
          <a:xfrm>
            <a:off x="13100456" y="8608371"/>
            <a:ext cx="4110876" cy="2141020"/>
          </a:xfrm>
          <a:prstGeom prst="rect">
            <a:avLst/>
          </a:prstGeom>
        </p:spPr>
        <p:txBody>
          <a:bodyPr lIns="0" tIns="0" rIns="0" bIns="0" rtlCol="0" anchor="t">
            <a:spAutoFit/>
          </a:bodyPr>
          <a:lstStyle/>
          <a:p>
            <a:pPr algn="ctr">
              <a:lnSpc>
                <a:spcPts val="4201"/>
              </a:lnSpc>
            </a:pPr>
            <a:r>
              <a:rPr lang="en-US" sz="3200" spc="9">
                <a:latin typeface="Open Sans"/>
                <a:ea typeface="Open Sans"/>
                <a:cs typeface="Open Sans"/>
                <a:sym typeface="Open Sans"/>
              </a:rPr>
              <a:t>Calculating the accuracy on the test data using the method .score() </a:t>
            </a:r>
          </a:p>
        </p:txBody>
      </p:sp>
      <p:sp>
        <p:nvSpPr>
          <p:cNvPr id="13" name="TextBox 13"/>
          <p:cNvSpPr txBox="1"/>
          <p:nvPr/>
        </p:nvSpPr>
        <p:spPr>
          <a:xfrm>
            <a:off x="13761110" y="10741971"/>
            <a:ext cx="2664581" cy="509883"/>
          </a:xfrm>
          <a:prstGeom prst="rect">
            <a:avLst/>
          </a:prstGeom>
        </p:spPr>
        <p:txBody>
          <a:bodyPr lIns="0" tIns="0" rIns="0" bIns="0" rtlCol="0" anchor="t">
            <a:spAutoFit/>
          </a:bodyPr>
          <a:lstStyle/>
          <a:p>
            <a:pPr algn="l">
              <a:lnSpc>
                <a:spcPts val="4201"/>
              </a:lnSpc>
            </a:pPr>
            <a:r>
              <a:rPr lang="en-US" sz="3200" spc="9">
                <a:latin typeface="Open Sans"/>
                <a:ea typeface="Open Sans"/>
                <a:cs typeface="Open Sans"/>
                <a:sym typeface="Open Sans"/>
              </a:rPr>
              <a:t>for all models</a:t>
            </a:r>
          </a:p>
        </p:txBody>
      </p:sp>
      <p:sp>
        <p:nvSpPr>
          <p:cNvPr id="14" name="TextBox 14"/>
          <p:cNvSpPr txBox="1"/>
          <p:nvPr/>
        </p:nvSpPr>
        <p:spPr>
          <a:xfrm>
            <a:off x="12973250" y="3340341"/>
            <a:ext cx="4370365" cy="2141020"/>
          </a:xfrm>
          <a:prstGeom prst="rect">
            <a:avLst/>
          </a:prstGeom>
        </p:spPr>
        <p:txBody>
          <a:bodyPr lIns="0" tIns="0" rIns="0" bIns="0" rtlCol="0" anchor="t">
            <a:spAutoFit/>
          </a:bodyPr>
          <a:lstStyle/>
          <a:p>
            <a:pPr algn="ctr">
              <a:lnSpc>
                <a:spcPts val="4201"/>
              </a:lnSpc>
            </a:pPr>
            <a:r>
              <a:rPr lang="en-US" sz="3200" spc="9">
                <a:latin typeface="Open Sans"/>
                <a:ea typeface="Open Sans"/>
                <a:cs typeface="Open Sans"/>
                <a:sym typeface="Open Sans"/>
              </a:rPr>
              <a:t>Splitting the data into training and testing sets with train_test_split </a:t>
            </a:r>
          </a:p>
        </p:txBody>
      </p:sp>
      <p:sp>
        <p:nvSpPr>
          <p:cNvPr id="15" name="TextBox 15"/>
          <p:cNvSpPr txBox="1"/>
          <p:nvPr/>
        </p:nvSpPr>
        <p:spPr>
          <a:xfrm>
            <a:off x="14252600" y="5473941"/>
            <a:ext cx="1661846" cy="509883"/>
          </a:xfrm>
          <a:prstGeom prst="rect">
            <a:avLst/>
          </a:prstGeom>
        </p:spPr>
        <p:txBody>
          <a:bodyPr lIns="0" tIns="0" rIns="0" bIns="0" rtlCol="0" anchor="t">
            <a:spAutoFit/>
          </a:bodyPr>
          <a:lstStyle/>
          <a:p>
            <a:pPr algn="l">
              <a:lnSpc>
                <a:spcPts val="4201"/>
              </a:lnSpc>
            </a:pPr>
            <a:r>
              <a:rPr lang="en-US" sz="3200" spc="9">
                <a:latin typeface="Open Sans"/>
                <a:ea typeface="Open Sans"/>
                <a:cs typeface="Open Sans"/>
                <a:sym typeface="Open Sans"/>
              </a:rPr>
              <a:t>function</a:t>
            </a:r>
          </a:p>
        </p:txBody>
      </p:sp>
      <p:sp>
        <p:nvSpPr>
          <p:cNvPr id="16" name="TextBox 16"/>
          <p:cNvSpPr txBox="1"/>
          <p:nvPr/>
        </p:nvSpPr>
        <p:spPr>
          <a:xfrm>
            <a:off x="19052734" y="8608371"/>
            <a:ext cx="3736553" cy="2141020"/>
          </a:xfrm>
          <a:prstGeom prst="rect">
            <a:avLst/>
          </a:prstGeom>
        </p:spPr>
        <p:txBody>
          <a:bodyPr lIns="0" tIns="0" rIns="0" bIns="0" rtlCol="0" anchor="t">
            <a:spAutoFit/>
          </a:bodyPr>
          <a:lstStyle/>
          <a:p>
            <a:pPr algn="ctr">
              <a:lnSpc>
                <a:spcPts val="4201"/>
              </a:lnSpc>
            </a:pPr>
            <a:r>
              <a:rPr lang="en-US" sz="3200" spc="9">
                <a:latin typeface="Open Sans"/>
                <a:ea typeface="Open Sans"/>
                <a:cs typeface="Open Sans"/>
                <a:sym typeface="Open Sans"/>
              </a:rPr>
              <a:t>Applying GridSearchCV on LogReg, SVM, Decision Tree, and </a:t>
            </a:r>
          </a:p>
        </p:txBody>
      </p:sp>
      <p:sp>
        <p:nvSpPr>
          <p:cNvPr id="17" name="TextBox 17"/>
          <p:cNvSpPr txBox="1"/>
          <p:nvPr/>
        </p:nvSpPr>
        <p:spPr>
          <a:xfrm>
            <a:off x="19638407" y="10741971"/>
            <a:ext cx="2443229" cy="509883"/>
          </a:xfrm>
          <a:prstGeom prst="rect">
            <a:avLst/>
          </a:prstGeom>
        </p:spPr>
        <p:txBody>
          <a:bodyPr lIns="0" tIns="0" rIns="0" bIns="0" rtlCol="0" anchor="t">
            <a:spAutoFit/>
          </a:bodyPr>
          <a:lstStyle/>
          <a:p>
            <a:pPr algn="l">
              <a:lnSpc>
                <a:spcPts val="4201"/>
              </a:lnSpc>
            </a:pPr>
            <a:r>
              <a:rPr lang="en-US" sz="3200" spc="9">
                <a:latin typeface="Open Sans"/>
                <a:ea typeface="Open Sans"/>
                <a:cs typeface="Open Sans"/>
                <a:sym typeface="Open Sans"/>
              </a:rPr>
              <a:t>KNN models</a:t>
            </a:r>
          </a:p>
        </p:txBody>
      </p:sp>
      <p:sp>
        <p:nvSpPr>
          <p:cNvPr id="18" name="TextBox 18"/>
          <p:cNvSpPr txBox="1"/>
          <p:nvPr/>
        </p:nvSpPr>
        <p:spPr>
          <a:xfrm>
            <a:off x="18782071" y="3610023"/>
            <a:ext cx="4288707" cy="1607620"/>
          </a:xfrm>
          <a:prstGeom prst="rect">
            <a:avLst/>
          </a:prstGeom>
        </p:spPr>
        <p:txBody>
          <a:bodyPr lIns="0" tIns="0" rIns="0" bIns="0" rtlCol="0" anchor="t">
            <a:spAutoFit/>
          </a:bodyPr>
          <a:lstStyle/>
          <a:p>
            <a:pPr algn="ctr">
              <a:lnSpc>
                <a:spcPts val="4201"/>
              </a:lnSpc>
            </a:pPr>
            <a:r>
              <a:rPr lang="en-US" sz="3200" spc="9">
                <a:latin typeface="Open Sans"/>
                <a:ea typeface="Open Sans"/>
                <a:cs typeface="Open Sans"/>
                <a:sym typeface="Open Sans"/>
              </a:rPr>
              <a:t>Creating a GridSearchCV object with cv = 10 to find </a:t>
            </a:r>
          </a:p>
        </p:txBody>
      </p:sp>
      <p:sp>
        <p:nvSpPr>
          <p:cNvPr id="19" name="TextBox 19"/>
          <p:cNvSpPr txBox="1"/>
          <p:nvPr/>
        </p:nvSpPr>
        <p:spPr>
          <a:xfrm>
            <a:off x="18888951" y="5210223"/>
            <a:ext cx="3972011" cy="509883"/>
          </a:xfrm>
          <a:prstGeom prst="rect">
            <a:avLst/>
          </a:prstGeom>
        </p:spPr>
        <p:txBody>
          <a:bodyPr lIns="0" tIns="0" rIns="0" bIns="0" rtlCol="0" anchor="t">
            <a:spAutoFit/>
          </a:bodyPr>
          <a:lstStyle/>
          <a:p>
            <a:pPr algn="l">
              <a:lnSpc>
                <a:spcPts val="4201"/>
              </a:lnSpc>
            </a:pPr>
            <a:r>
              <a:rPr lang="en-US" sz="3200" spc="9">
                <a:latin typeface="Open Sans"/>
                <a:ea typeface="Open Sans"/>
                <a:cs typeface="Open Sans"/>
                <a:sym typeface="Open Sans"/>
              </a:rPr>
              <a:t>the best parameters</a:t>
            </a:r>
          </a:p>
        </p:txBody>
      </p:sp>
      <p:sp>
        <p:nvSpPr>
          <p:cNvPr id="2" name="Arrow: Right 1">
            <a:extLst>
              <a:ext uri="{FF2B5EF4-FFF2-40B4-BE49-F238E27FC236}">
                <a16:creationId xmlns:a16="http://schemas.microsoft.com/office/drawing/2014/main" id="{0447FFD1-1D74-E7C8-EE9B-56E412AE4E46}"/>
              </a:ext>
            </a:extLst>
          </p:cNvPr>
          <p:cNvSpPr/>
          <p:nvPr/>
        </p:nvSpPr>
        <p:spPr>
          <a:xfrm>
            <a:off x="6019800" y="4191000"/>
            <a:ext cx="685800" cy="1265377"/>
          </a:xfrm>
          <a:prstGeom prst="rightArrow">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B3941526-59E9-4283-EDEE-7202018D4599}"/>
              </a:ext>
            </a:extLst>
          </p:cNvPr>
          <p:cNvSpPr/>
          <p:nvPr/>
        </p:nvSpPr>
        <p:spPr>
          <a:xfrm>
            <a:off x="12071462" y="4313805"/>
            <a:ext cx="685800" cy="1265377"/>
          </a:xfrm>
          <a:prstGeom prst="rightArrow">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8E9C5F8A-D9F4-FC3A-51B4-858FDCCF81D0}"/>
              </a:ext>
            </a:extLst>
          </p:cNvPr>
          <p:cNvSpPr/>
          <p:nvPr/>
        </p:nvSpPr>
        <p:spPr>
          <a:xfrm>
            <a:off x="17459654" y="4180114"/>
            <a:ext cx="685800" cy="1265377"/>
          </a:xfrm>
          <a:prstGeom prst="rightArrow">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1A598D6A-5F48-0DE2-E8D7-066528A49AE0}"/>
              </a:ext>
            </a:extLst>
          </p:cNvPr>
          <p:cNvSpPr/>
          <p:nvPr/>
        </p:nvSpPr>
        <p:spPr>
          <a:xfrm rot="5400000">
            <a:off x="20517121" y="6324600"/>
            <a:ext cx="685800" cy="1265377"/>
          </a:xfrm>
          <a:prstGeom prst="rightArrow">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BE280411-5169-264C-69E9-4946DA488711}"/>
              </a:ext>
            </a:extLst>
          </p:cNvPr>
          <p:cNvSpPr/>
          <p:nvPr/>
        </p:nvSpPr>
        <p:spPr>
          <a:xfrm rot="10800000">
            <a:off x="17789133" y="9372600"/>
            <a:ext cx="685800" cy="1265377"/>
          </a:xfrm>
          <a:prstGeom prst="rightArrow">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B217CD20-A19C-FA3F-76B5-190C3E93BF23}"/>
              </a:ext>
            </a:extLst>
          </p:cNvPr>
          <p:cNvSpPr/>
          <p:nvPr/>
        </p:nvSpPr>
        <p:spPr>
          <a:xfrm>
            <a:off x="11780703" y="9094762"/>
            <a:ext cx="822593" cy="1676400"/>
          </a:xfrm>
          <a:prstGeom prst="lef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E1B8458E-403A-089F-1982-0DD9ABD04327}"/>
              </a:ext>
            </a:extLst>
          </p:cNvPr>
          <p:cNvSpPr/>
          <p:nvPr/>
        </p:nvSpPr>
        <p:spPr>
          <a:xfrm>
            <a:off x="6184169" y="9072991"/>
            <a:ext cx="822593" cy="1676400"/>
          </a:xfrm>
          <a:prstGeom prst="lef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738255" y="3507572"/>
            <a:ext cx="6929447" cy="6929447"/>
          </a:xfrm>
          <a:custGeom>
            <a:avLst/>
            <a:gdLst/>
            <a:ahLst/>
            <a:cxnLst/>
            <a:rect l="l" t="t" r="r" b="b"/>
            <a:pathLst>
              <a:path w="6929447" h="6929447">
                <a:moveTo>
                  <a:pt x="0" y="0"/>
                </a:moveTo>
                <a:lnTo>
                  <a:pt x="6929447" y="0"/>
                </a:lnTo>
                <a:lnTo>
                  <a:pt x="6929447" y="6929447"/>
                </a:lnTo>
                <a:lnTo>
                  <a:pt x="0" y="6929447"/>
                </a:lnTo>
                <a:lnTo>
                  <a:pt x="0" y="0"/>
                </a:lnTo>
                <a:close/>
              </a:path>
            </a:pathLst>
          </a:custGeom>
          <a:blipFill>
            <a:blip r:embed="rId2"/>
            <a:stretch>
              <a:fillRect/>
            </a:stretch>
          </a:blipFill>
        </p:spPr>
        <p:txBody>
          <a:bodyPr/>
          <a:lstStyle/>
          <a:p>
            <a:endParaRPr lang="en-US"/>
          </a:p>
        </p:txBody>
      </p:sp>
      <p:sp>
        <p:nvSpPr>
          <p:cNvPr id="4" name="Freeform 4"/>
          <p:cNvSpPr/>
          <p:nvPr/>
        </p:nvSpPr>
        <p:spPr>
          <a:xfrm>
            <a:off x="11150679" y="4444260"/>
            <a:ext cx="11091672" cy="5279898"/>
          </a:xfrm>
          <a:custGeom>
            <a:avLst/>
            <a:gdLst/>
            <a:ahLst/>
            <a:cxnLst/>
            <a:rect l="l" t="t" r="r" b="b"/>
            <a:pathLst>
              <a:path w="11091672" h="5279898">
                <a:moveTo>
                  <a:pt x="0" y="0"/>
                </a:moveTo>
                <a:lnTo>
                  <a:pt x="11091672" y="0"/>
                </a:lnTo>
                <a:lnTo>
                  <a:pt x="11091672" y="5279898"/>
                </a:lnTo>
                <a:lnTo>
                  <a:pt x="0" y="52798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426446" y="788565"/>
            <a:ext cx="3634378" cy="1483690"/>
          </a:xfrm>
          <a:prstGeom prst="rect">
            <a:avLst/>
          </a:prstGeom>
        </p:spPr>
        <p:txBody>
          <a:bodyPr lIns="0" tIns="0" rIns="0" bIns="0" rtlCol="0" anchor="t">
            <a:spAutoFit/>
          </a:bodyPr>
          <a:lstStyle/>
          <a:p>
            <a:pPr algn="l">
              <a:lnSpc>
                <a:spcPts val="11760"/>
              </a:lnSpc>
            </a:pPr>
            <a:r>
              <a:rPr lang="en-US" sz="8400" b="1" spc="25">
                <a:solidFill>
                  <a:srgbClr val="000000"/>
                </a:solidFill>
                <a:latin typeface="Open Sans Bold"/>
                <a:ea typeface="Open Sans Bold"/>
                <a:cs typeface="Open Sans Bold"/>
                <a:sym typeface="Open Sans Bold"/>
              </a:rPr>
              <a:t>Results</a:t>
            </a:r>
          </a:p>
        </p:txBody>
      </p:sp>
      <p:sp>
        <p:nvSpPr>
          <p:cNvPr id="6" name="TextBox 6"/>
          <p:cNvSpPr txBox="1"/>
          <p:nvPr/>
        </p:nvSpPr>
        <p:spPr>
          <a:xfrm>
            <a:off x="10689869" y="3700129"/>
            <a:ext cx="11971620" cy="3046228"/>
          </a:xfrm>
          <a:prstGeom prst="rect">
            <a:avLst/>
          </a:prstGeom>
        </p:spPr>
        <p:txBody>
          <a:bodyPr lIns="0" tIns="0" rIns="0" bIns="0" rtlCol="0" anchor="t">
            <a:spAutoFit/>
          </a:bodyPr>
          <a:lstStyle/>
          <a:p>
            <a:pPr algn="l">
              <a:lnSpc>
                <a:spcPts val="11970"/>
              </a:lnSpc>
            </a:pPr>
            <a:r>
              <a:rPr lang="en-US" sz="6000" spc="18">
                <a:solidFill>
                  <a:srgbClr val="FFFFFF"/>
                </a:solidFill>
                <a:latin typeface="Open Sans"/>
                <a:ea typeface="Open Sans"/>
                <a:cs typeface="Open Sans"/>
                <a:sym typeface="Open Sans"/>
              </a:rPr>
              <a:t>• Exploratory data analysis results • Interactive analytics demo in </a:t>
            </a:r>
          </a:p>
        </p:txBody>
      </p:sp>
      <p:sp>
        <p:nvSpPr>
          <p:cNvPr id="7" name="TextBox 7"/>
          <p:cNvSpPr txBox="1"/>
          <p:nvPr/>
        </p:nvSpPr>
        <p:spPr>
          <a:xfrm>
            <a:off x="11126286" y="6806460"/>
            <a:ext cx="4438821" cy="1390269"/>
          </a:xfrm>
          <a:prstGeom prst="rect">
            <a:avLst/>
          </a:prstGeom>
        </p:spPr>
        <p:txBody>
          <a:bodyPr lIns="0" tIns="0" rIns="0" bIns="0" rtlCol="0" anchor="t">
            <a:spAutoFit/>
          </a:bodyPr>
          <a:lstStyle/>
          <a:p>
            <a:pPr algn="l">
              <a:lnSpc>
                <a:spcPts val="11970"/>
              </a:lnSpc>
            </a:pPr>
            <a:r>
              <a:rPr lang="en-US" sz="6000" spc="18">
                <a:solidFill>
                  <a:srgbClr val="FFFFFF"/>
                </a:solidFill>
                <a:latin typeface="Open Sans"/>
                <a:ea typeface="Open Sans"/>
                <a:cs typeface="Open Sans"/>
                <a:sym typeface="Open Sans"/>
              </a:rPr>
              <a:t>screenshots </a:t>
            </a:r>
          </a:p>
        </p:txBody>
      </p:sp>
      <p:sp>
        <p:nvSpPr>
          <p:cNvPr id="8" name="TextBox 8"/>
          <p:cNvSpPr txBox="1"/>
          <p:nvPr/>
        </p:nvSpPr>
        <p:spPr>
          <a:xfrm>
            <a:off x="10689869" y="8260699"/>
            <a:ext cx="9394288" cy="1526038"/>
          </a:xfrm>
          <a:prstGeom prst="rect">
            <a:avLst/>
          </a:prstGeom>
        </p:spPr>
        <p:txBody>
          <a:bodyPr lIns="0" tIns="0" rIns="0" bIns="0" rtlCol="0" anchor="t">
            <a:spAutoFit/>
          </a:bodyPr>
          <a:lstStyle/>
          <a:p>
            <a:pPr algn="l">
              <a:lnSpc>
                <a:spcPts val="11970"/>
              </a:lnSpc>
            </a:pPr>
            <a:r>
              <a:rPr lang="en-US" sz="6000" spc="18">
                <a:solidFill>
                  <a:srgbClr val="FFFFFF"/>
                </a:solidFill>
                <a:latin typeface="Open Sans"/>
                <a:ea typeface="Open Sans"/>
                <a:cs typeface="Open Sans"/>
                <a:sym typeface="Open Sans"/>
              </a:rPr>
              <a:t>•Predictive analysis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789170" y="4981680"/>
            <a:ext cx="15146855" cy="4019627"/>
          </a:xfrm>
          <a:prstGeom prst="rect">
            <a:avLst/>
          </a:prstGeom>
        </p:spPr>
        <p:txBody>
          <a:bodyPr lIns="0" tIns="0" rIns="0" bIns="0" rtlCol="0" anchor="t">
            <a:spAutoFit/>
          </a:bodyPr>
          <a:lstStyle/>
          <a:p>
            <a:pPr algn="l">
              <a:lnSpc>
                <a:spcPts val="16239"/>
              </a:lnSpc>
            </a:pPr>
            <a:r>
              <a:rPr lang="en-US" sz="11600" b="1" spc="34" dirty="0">
                <a:latin typeface="Open Sans Bold"/>
                <a:ea typeface="Open Sans Bold"/>
                <a:cs typeface="Open Sans Bold"/>
                <a:sym typeface="Open Sans Bold"/>
              </a:rPr>
              <a:t>EDA with Visualization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4384" y="3045924"/>
            <a:ext cx="21595232" cy="4449728"/>
          </a:xfrm>
          <a:custGeom>
            <a:avLst/>
            <a:gdLst/>
            <a:ahLst/>
            <a:cxnLst/>
            <a:rect l="l" t="t" r="r" b="b"/>
            <a:pathLst>
              <a:path w="21595232" h="4449728">
                <a:moveTo>
                  <a:pt x="0" y="0"/>
                </a:moveTo>
                <a:lnTo>
                  <a:pt x="21595232" y="0"/>
                </a:lnTo>
                <a:lnTo>
                  <a:pt x="21595232" y="4449727"/>
                </a:lnTo>
                <a:lnTo>
                  <a:pt x="0" y="444972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733800" y="788565"/>
            <a:ext cx="15974235"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Flight Number vs. Launch Site</a:t>
            </a:r>
          </a:p>
        </p:txBody>
      </p:sp>
      <p:sp>
        <p:nvSpPr>
          <p:cNvPr id="5" name="TextBox 5"/>
          <p:cNvSpPr txBox="1"/>
          <p:nvPr/>
        </p:nvSpPr>
        <p:spPr>
          <a:xfrm>
            <a:off x="1445181" y="7872203"/>
            <a:ext cx="3791321" cy="841781"/>
          </a:xfrm>
          <a:prstGeom prst="rect">
            <a:avLst/>
          </a:prstGeom>
        </p:spPr>
        <p:txBody>
          <a:bodyPr lIns="0" tIns="0" rIns="0" bIns="0" rtlCol="0" anchor="t">
            <a:spAutoFit/>
          </a:bodyPr>
          <a:lstStyle/>
          <a:p>
            <a:pPr algn="l">
              <a:lnSpc>
                <a:spcPts val="6652"/>
              </a:lnSpc>
            </a:pPr>
            <a:r>
              <a:rPr lang="en-US" sz="4752" spc="14">
                <a:solidFill>
                  <a:srgbClr val="D5D5D5"/>
                </a:solidFill>
                <a:latin typeface="Open Sans"/>
                <a:ea typeface="Open Sans"/>
                <a:cs typeface="Open Sans"/>
                <a:sym typeface="Open Sans"/>
              </a:rPr>
              <a:t>Explanation: </a:t>
            </a:r>
          </a:p>
        </p:txBody>
      </p:sp>
      <p:sp>
        <p:nvSpPr>
          <p:cNvPr id="6" name="TextBox 6"/>
          <p:cNvSpPr txBox="1"/>
          <p:nvPr/>
        </p:nvSpPr>
        <p:spPr>
          <a:xfrm>
            <a:off x="2562777" y="8786203"/>
            <a:ext cx="18236679" cy="3800408"/>
          </a:xfrm>
          <a:prstGeom prst="rect">
            <a:avLst/>
          </a:prstGeom>
        </p:spPr>
        <p:txBody>
          <a:bodyPr lIns="0" tIns="0" rIns="0" bIns="0" rtlCol="0" anchor="t">
            <a:spAutoFit/>
          </a:bodyPr>
          <a:lstStyle/>
          <a:p>
            <a:pPr algn="l">
              <a:lnSpc>
                <a:spcPts val="7611"/>
              </a:lnSpc>
            </a:pPr>
            <a:r>
              <a:rPr lang="en-US" sz="4224" spc="12">
                <a:solidFill>
                  <a:srgbClr val="FFFFFF"/>
                </a:solidFill>
                <a:latin typeface="Open Sans"/>
                <a:ea typeface="Open Sans"/>
                <a:cs typeface="Open Sans"/>
                <a:sym typeface="Open Sans"/>
              </a:rPr>
              <a:t>•The earliest flights all failed while the latest flights all succeeded. •The CCAFS SLC 40 launch site has about a half of all launches. •VAFB SLC 4E and KSC LC 39A have higher success rates. •It can be assumed that each new launch has a higher rate of success.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6136" y="3048581"/>
            <a:ext cx="21591727" cy="4444413"/>
          </a:xfrm>
          <a:custGeom>
            <a:avLst/>
            <a:gdLst/>
            <a:ahLst/>
            <a:cxnLst/>
            <a:rect l="l" t="t" r="r" b="b"/>
            <a:pathLst>
              <a:path w="21591727" h="4444413">
                <a:moveTo>
                  <a:pt x="0" y="0"/>
                </a:moveTo>
                <a:lnTo>
                  <a:pt x="21591728" y="0"/>
                </a:lnTo>
                <a:lnTo>
                  <a:pt x="21591728" y="4444413"/>
                </a:lnTo>
                <a:lnTo>
                  <a:pt x="0" y="444441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105400" y="788565"/>
            <a:ext cx="12996119"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Payload vs. Launch Site</a:t>
            </a:r>
          </a:p>
        </p:txBody>
      </p:sp>
      <p:sp>
        <p:nvSpPr>
          <p:cNvPr id="5" name="TextBox 5"/>
          <p:cNvSpPr txBox="1"/>
          <p:nvPr/>
        </p:nvSpPr>
        <p:spPr>
          <a:xfrm>
            <a:off x="1447800" y="7856287"/>
            <a:ext cx="4006739" cy="893731"/>
          </a:xfrm>
          <a:prstGeom prst="rect">
            <a:avLst/>
          </a:prstGeom>
        </p:spPr>
        <p:txBody>
          <a:bodyPr lIns="0" tIns="0" rIns="0" bIns="0" rtlCol="0" anchor="t">
            <a:spAutoFit/>
          </a:bodyPr>
          <a:lstStyle/>
          <a:p>
            <a:pPr algn="l">
              <a:lnSpc>
                <a:spcPts val="7030"/>
              </a:lnSpc>
            </a:pPr>
            <a:r>
              <a:rPr lang="en-US" sz="5022" spc="15">
                <a:solidFill>
                  <a:srgbClr val="D5D5D5"/>
                </a:solidFill>
                <a:latin typeface="Open Sans"/>
                <a:ea typeface="Open Sans"/>
                <a:cs typeface="Open Sans"/>
                <a:sym typeface="Open Sans"/>
              </a:rPr>
              <a:t>Explanation: </a:t>
            </a:r>
          </a:p>
        </p:txBody>
      </p:sp>
      <p:sp>
        <p:nvSpPr>
          <p:cNvPr id="6" name="TextBox 6"/>
          <p:cNvSpPr txBox="1"/>
          <p:nvPr/>
        </p:nvSpPr>
        <p:spPr>
          <a:xfrm>
            <a:off x="2565397" y="9031948"/>
            <a:ext cx="20532319" cy="756885"/>
          </a:xfrm>
          <a:prstGeom prst="rect">
            <a:avLst/>
          </a:prstGeom>
        </p:spPr>
        <p:txBody>
          <a:bodyPr lIns="0" tIns="0" rIns="0" bIns="0" rtlCol="0" anchor="t">
            <a:spAutoFit/>
          </a:bodyPr>
          <a:lstStyle/>
          <a:p>
            <a:pPr algn="l">
              <a:lnSpc>
                <a:spcPts val="5901"/>
              </a:lnSpc>
            </a:pPr>
            <a:r>
              <a:rPr lang="en-US" sz="4463" spc="13">
                <a:solidFill>
                  <a:srgbClr val="FFFFFF"/>
                </a:solidFill>
                <a:latin typeface="Open Sans"/>
                <a:ea typeface="Open Sans"/>
                <a:cs typeface="Open Sans"/>
                <a:sym typeface="Open Sans"/>
              </a:rPr>
              <a:t>•For every launch site the higher the payload mass, the higher the success </a:t>
            </a:r>
          </a:p>
        </p:txBody>
      </p:sp>
      <p:sp>
        <p:nvSpPr>
          <p:cNvPr id="7" name="TextBox 7"/>
          <p:cNvSpPr txBox="1"/>
          <p:nvPr/>
        </p:nvSpPr>
        <p:spPr>
          <a:xfrm>
            <a:off x="3085081" y="9781251"/>
            <a:ext cx="1373962" cy="756885"/>
          </a:xfrm>
          <a:prstGeom prst="rect">
            <a:avLst/>
          </a:prstGeom>
        </p:spPr>
        <p:txBody>
          <a:bodyPr lIns="0" tIns="0" rIns="0" bIns="0" rtlCol="0" anchor="t">
            <a:spAutoFit/>
          </a:bodyPr>
          <a:lstStyle/>
          <a:p>
            <a:pPr algn="l">
              <a:lnSpc>
                <a:spcPts val="5901"/>
              </a:lnSpc>
            </a:pPr>
            <a:r>
              <a:rPr lang="en-US" sz="4463" spc="13">
                <a:solidFill>
                  <a:srgbClr val="FFFFFF"/>
                </a:solidFill>
                <a:latin typeface="Open Sans"/>
                <a:ea typeface="Open Sans"/>
                <a:cs typeface="Open Sans"/>
                <a:sym typeface="Open Sans"/>
              </a:rPr>
              <a:t>rate. </a:t>
            </a:r>
          </a:p>
        </p:txBody>
      </p:sp>
      <p:sp>
        <p:nvSpPr>
          <p:cNvPr id="8" name="TextBox 8"/>
          <p:cNvSpPr txBox="1"/>
          <p:nvPr/>
        </p:nvSpPr>
        <p:spPr>
          <a:xfrm>
            <a:off x="2565397" y="10394918"/>
            <a:ext cx="20613853" cy="2208743"/>
          </a:xfrm>
          <a:prstGeom prst="rect">
            <a:avLst/>
          </a:prstGeom>
        </p:spPr>
        <p:txBody>
          <a:bodyPr lIns="0" tIns="0" rIns="0" bIns="0" rtlCol="0" anchor="t">
            <a:spAutoFit/>
          </a:bodyPr>
          <a:lstStyle/>
          <a:p>
            <a:pPr algn="l">
              <a:lnSpc>
                <a:spcPts val="10365"/>
              </a:lnSpc>
            </a:pPr>
            <a:r>
              <a:rPr lang="en-US" sz="4463" spc="13">
                <a:solidFill>
                  <a:srgbClr val="FFFFFF"/>
                </a:solidFill>
                <a:latin typeface="Open Sans"/>
                <a:ea typeface="Open Sans"/>
                <a:cs typeface="Open Sans"/>
                <a:sym typeface="Open Sans"/>
              </a:rPr>
              <a:t>•Most of the launches with payload mass over 7000 kg were successful. </a:t>
            </a:r>
          </a:p>
          <a:p>
            <a:pPr algn="l">
              <a:lnSpc>
                <a:spcPts val="5901"/>
              </a:lnSpc>
            </a:pPr>
            <a:r>
              <a:rPr lang="en-US" sz="4463" spc="13">
                <a:solidFill>
                  <a:srgbClr val="FFFFFF"/>
                </a:solidFill>
                <a:latin typeface="Open Sans"/>
                <a:ea typeface="Open Sans"/>
                <a:cs typeface="Open Sans"/>
                <a:sym typeface="Open Sans"/>
              </a:rPr>
              <a:t>•KSC LC 39A has a 100% success rate for payload mass under 5500 kg too.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24377650" cy="13712428"/>
          </a:xfrm>
          <a:prstGeom prst="rect">
            <a:avLst/>
          </a:prstGeom>
        </p:spPr>
      </p:pic>
      <p:sp>
        <p:nvSpPr>
          <p:cNvPr id="20" name="Rectangle 19">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 y="0"/>
            <a:ext cx="9308592" cy="13712428"/>
          </a:xfrm>
          <a:prstGeom prst="rect">
            <a:avLst/>
          </a:prstGeom>
          <a:blipFill dpi="0" rotWithShape="1">
            <a:blip r:embed="rId3"/>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893"/>
          <a:stretch/>
        </p:blipFill>
        <p:spPr>
          <a:xfrm>
            <a:off x="0" y="0"/>
            <a:ext cx="9289540" cy="13712428"/>
          </a:xfrm>
          <a:prstGeom prst="rect">
            <a:avLst/>
          </a:prstGeom>
        </p:spPr>
      </p:pic>
      <p:sp>
        <p:nvSpPr>
          <p:cNvPr id="4" name="TextBox 4"/>
          <p:cNvSpPr txBox="1"/>
          <p:nvPr/>
        </p:nvSpPr>
        <p:spPr>
          <a:xfrm>
            <a:off x="1371602" y="1286932"/>
            <a:ext cx="6703060" cy="9990666"/>
          </a:xfrm>
          <a:prstGeom prst="rect">
            <a:avLst/>
          </a:prstGeom>
        </p:spPr>
        <p:txBody>
          <a:bodyPr vert="horz" lIns="91440" tIns="45720" rIns="91440" bIns="45720" rtlCol="0" anchor="ctr">
            <a:normAutofit/>
          </a:bodyPr>
          <a:lstStyle/>
          <a:p>
            <a:pPr>
              <a:spcBef>
                <a:spcPct val="0"/>
              </a:spcBef>
              <a:spcAft>
                <a:spcPts val="600"/>
              </a:spcAft>
            </a:pPr>
            <a:r>
              <a:rPr lang="en-US" sz="3600" b="1" cap="all" spc="25">
                <a:ln w="3175" cmpd="sng">
                  <a:noFill/>
                </a:ln>
                <a:solidFill>
                  <a:srgbClr val="FFFFFF"/>
                </a:solidFill>
                <a:latin typeface="+mj-lt"/>
                <a:ea typeface="+mj-ea"/>
                <a:cs typeface="+mj-cs"/>
                <a:sym typeface="Open Sans Bold"/>
              </a:rPr>
              <a:t>Outline</a:t>
            </a:r>
          </a:p>
        </p:txBody>
      </p:sp>
      <p:sp useBgFill="1">
        <p:nvSpPr>
          <p:cNvPr id="19" name="Rectangle 18">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02240" y="-4"/>
            <a:ext cx="15075410" cy="13712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extBox 5">
            <a:extLst>
              <a:ext uri="{FF2B5EF4-FFF2-40B4-BE49-F238E27FC236}">
                <a16:creationId xmlns:a16="http://schemas.microsoft.com/office/drawing/2014/main" id="{75E8ADAB-2E0C-18B3-BB8C-9FBC2A05F086}"/>
              </a:ext>
            </a:extLst>
          </p:cNvPr>
          <p:cNvGraphicFramePr/>
          <p:nvPr>
            <p:extLst>
              <p:ext uri="{D42A27DB-BD31-4B8C-83A1-F6EECF244321}">
                <p14:modId xmlns:p14="http://schemas.microsoft.com/office/powerpoint/2010/main" val="1463288879"/>
              </p:ext>
            </p:extLst>
          </p:nvPr>
        </p:nvGraphicFramePr>
        <p:xfrm>
          <a:off x="10935018" y="1609342"/>
          <a:ext cx="11772582" cy="98344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330399" y="3048000"/>
            <a:ext cx="9524943" cy="9137837"/>
          </a:xfrm>
          <a:custGeom>
            <a:avLst/>
            <a:gdLst/>
            <a:ahLst/>
            <a:cxnLst/>
            <a:rect l="l" t="t" r="r" b="b"/>
            <a:pathLst>
              <a:path w="9524943" h="9137837">
                <a:moveTo>
                  <a:pt x="0" y="0"/>
                </a:moveTo>
                <a:lnTo>
                  <a:pt x="9524943" y="0"/>
                </a:lnTo>
                <a:lnTo>
                  <a:pt x="9524943" y="9137837"/>
                </a:lnTo>
                <a:lnTo>
                  <a:pt x="0" y="913783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759196" y="788565"/>
            <a:ext cx="14586204"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Success rate vs. Orbit type</a:t>
            </a:r>
          </a:p>
        </p:txBody>
      </p:sp>
      <p:sp>
        <p:nvSpPr>
          <p:cNvPr id="5" name="TextBox 5"/>
          <p:cNvSpPr txBox="1"/>
          <p:nvPr/>
        </p:nvSpPr>
        <p:spPr>
          <a:xfrm>
            <a:off x="1448095" y="3323396"/>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6" name="TextBox 6"/>
          <p:cNvSpPr txBox="1"/>
          <p:nvPr/>
        </p:nvSpPr>
        <p:spPr>
          <a:xfrm>
            <a:off x="2565692" y="4372004"/>
            <a:ext cx="9678610" cy="1028624"/>
          </a:xfrm>
          <a:prstGeom prst="rect">
            <a:avLst/>
          </a:prstGeom>
        </p:spPr>
        <p:txBody>
          <a:bodyPr lIns="0" tIns="0" rIns="0" bIns="0" rtlCol="0" anchor="t">
            <a:spAutoFit/>
          </a:bodyPr>
          <a:lstStyle/>
          <a:p>
            <a:pPr algn="l">
              <a:lnSpc>
                <a:spcPts val="8798"/>
              </a:lnSpc>
            </a:pPr>
            <a:r>
              <a:rPr lang="en-US" sz="4800" spc="14">
                <a:solidFill>
                  <a:srgbClr val="FFFFFF"/>
                </a:solidFill>
                <a:latin typeface="Open Sans"/>
                <a:ea typeface="Open Sans"/>
                <a:cs typeface="Open Sans"/>
                <a:sym typeface="Open Sans"/>
              </a:rPr>
              <a:t>•Orbits with 100% success rate: </a:t>
            </a:r>
          </a:p>
        </p:txBody>
      </p:sp>
      <p:sp>
        <p:nvSpPr>
          <p:cNvPr id="7" name="TextBox 7"/>
          <p:cNvSpPr txBox="1"/>
          <p:nvPr/>
        </p:nvSpPr>
        <p:spPr>
          <a:xfrm>
            <a:off x="3124495" y="5489600"/>
            <a:ext cx="7100659" cy="1028624"/>
          </a:xfrm>
          <a:prstGeom prst="rect">
            <a:avLst/>
          </a:prstGeom>
        </p:spPr>
        <p:txBody>
          <a:bodyPr lIns="0" tIns="0" rIns="0" bIns="0" rtlCol="0" anchor="t">
            <a:spAutoFit/>
          </a:bodyPr>
          <a:lstStyle/>
          <a:p>
            <a:pPr algn="l">
              <a:lnSpc>
                <a:spcPts val="8798"/>
              </a:lnSpc>
            </a:pPr>
            <a:r>
              <a:rPr lang="en-US" sz="4800" spc="14">
                <a:solidFill>
                  <a:srgbClr val="FFFFFF"/>
                </a:solidFill>
                <a:latin typeface="Open Sans"/>
                <a:ea typeface="Open Sans"/>
                <a:cs typeface="Open Sans"/>
                <a:sym typeface="Open Sans"/>
              </a:rPr>
              <a:t>-ES-L1, GEO, HEO, SSO </a:t>
            </a:r>
          </a:p>
        </p:txBody>
      </p:sp>
      <p:sp>
        <p:nvSpPr>
          <p:cNvPr id="8" name="TextBox 8"/>
          <p:cNvSpPr txBox="1"/>
          <p:nvPr/>
        </p:nvSpPr>
        <p:spPr>
          <a:xfrm>
            <a:off x="2565692" y="6607197"/>
            <a:ext cx="9007069" cy="1028624"/>
          </a:xfrm>
          <a:prstGeom prst="rect">
            <a:avLst/>
          </a:prstGeom>
        </p:spPr>
        <p:txBody>
          <a:bodyPr lIns="0" tIns="0" rIns="0" bIns="0" rtlCol="0" anchor="t">
            <a:spAutoFit/>
          </a:bodyPr>
          <a:lstStyle/>
          <a:p>
            <a:pPr algn="l">
              <a:lnSpc>
                <a:spcPts val="8798"/>
              </a:lnSpc>
            </a:pPr>
            <a:r>
              <a:rPr lang="en-US" sz="4800" spc="14">
                <a:solidFill>
                  <a:srgbClr val="FFFFFF"/>
                </a:solidFill>
                <a:latin typeface="Open Sans"/>
                <a:ea typeface="Open Sans"/>
                <a:cs typeface="Open Sans"/>
                <a:sym typeface="Open Sans"/>
              </a:rPr>
              <a:t>•Orbits with 0% success rate: </a:t>
            </a:r>
          </a:p>
        </p:txBody>
      </p:sp>
      <p:sp>
        <p:nvSpPr>
          <p:cNvPr id="9" name="TextBox 9"/>
          <p:cNvSpPr txBox="1"/>
          <p:nvPr/>
        </p:nvSpPr>
        <p:spPr>
          <a:xfrm>
            <a:off x="3124495" y="7724804"/>
            <a:ext cx="1625775" cy="1028624"/>
          </a:xfrm>
          <a:prstGeom prst="rect">
            <a:avLst/>
          </a:prstGeom>
        </p:spPr>
        <p:txBody>
          <a:bodyPr lIns="0" tIns="0" rIns="0" bIns="0" rtlCol="0" anchor="t">
            <a:spAutoFit/>
          </a:bodyPr>
          <a:lstStyle/>
          <a:p>
            <a:pPr algn="l">
              <a:lnSpc>
                <a:spcPts val="8798"/>
              </a:lnSpc>
            </a:pPr>
            <a:r>
              <a:rPr lang="en-US" sz="4800" spc="14">
                <a:solidFill>
                  <a:srgbClr val="FFFFFF"/>
                </a:solidFill>
                <a:latin typeface="Open Sans"/>
                <a:ea typeface="Open Sans"/>
                <a:cs typeface="Open Sans"/>
                <a:sym typeface="Open Sans"/>
              </a:rPr>
              <a:t>-SO </a:t>
            </a:r>
          </a:p>
        </p:txBody>
      </p:sp>
      <p:sp>
        <p:nvSpPr>
          <p:cNvPr id="10" name="TextBox 10"/>
          <p:cNvSpPr txBox="1"/>
          <p:nvPr/>
        </p:nvSpPr>
        <p:spPr>
          <a:xfrm>
            <a:off x="2565692" y="8842400"/>
            <a:ext cx="7749807" cy="1028624"/>
          </a:xfrm>
          <a:prstGeom prst="rect">
            <a:avLst/>
          </a:prstGeom>
        </p:spPr>
        <p:txBody>
          <a:bodyPr lIns="0" tIns="0" rIns="0" bIns="0" rtlCol="0" anchor="t">
            <a:spAutoFit/>
          </a:bodyPr>
          <a:lstStyle/>
          <a:p>
            <a:pPr algn="l">
              <a:lnSpc>
                <a:spcPts val="8798"/>
              </a:lnSpc>
            </a:pPr>
            <a:r>
              <a:rPr lang="en-US" sz="4800" spc="14">
                <a:solidFill>
                  <a:srgbClr val="FFFFFF"/>
                </a:solidFill>
                <a:latin typeface="Open Sans"/>
                <a:ea typeface="Open Sans"/>
                <a:cs typeface="Open Sans"/>
                <a:sym typeface="Open Sans"/>
              </a:rPr>
              <a:t>•Orbits with success rate </a:t>
            </a:r>
          </a:p>
        </p:txBody>
      </p:sp>
      <p:sp>
        <p:nvSpPr>
          <p:cNvPr id="11" name="TextBox 11"/>
          <p:cNvSpPr txBox="1"/>
          <p:nvPr/>
        </p:nvSpPr>
        <p:spPr>
          <a:xfrm>
            <a:off x="3124495" y="10112397"/>
            <a:ext cx="7468762" cy="1689021"/>
          </a:xfrm>
          <a:prstGeom prst="rect">
            <a:avLst/>
          </a:prstGeom>
        </p:spPr>
        <p:txBody>
          <a:bodyPr lIns="0" tIns="0" rIns="0" bIns="0" rtlCol="0" anchor="t">
            <a:spAutoFit/>
          </a:bodyPr>
          <a:lstStyle/>
          <a:p>
            <a:pPr algn="l">
              <a:lnSpc>
                <a:spcPts val="3998"/>
              </a:lnSpc>
            </a:pPr>
            <a:r>
              <a:rPr lang="en-US" sz="4800" spc="14">
                <a:solidFill>
                  <a:srgbClr val="FFFFFF"/>
                </a:solidFill>
                <a:latin typeface="Open Sans"/>
                <a:ea typeface="Open Sans"/>
                <a:cs typeface="Open Sans"/>
                <a:sym typeface="Open Sans"/>
              </a:rPr>
              <a:t>between 50% and 85%: </a:t>
            </a:r>
          </a:p>
          <a:p>
            <a:pPr algn="l">
              <a:lnSpc>
                <a:spcPts val="12000"/>
              </a:lnSpc>
            </a:pPr>
            <a:r>
              <a:rPr lang="en-US" sz="4800" spc="14">
                <a:solidFill>
                  <a:srgbClr val="FFFFFF"/>
                </a:solidFill>
                <a:latin typeface="Open Sans"/>
                <a:ea typeface="Open Sans"/>
                <a:cs typeface="Open Sans"/>
                <a:sym typeface="Open Sans"/>
              </a:rPr>
              <a:t>-GTO, ISS, LEO, MEO, PO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4445003"/>
          </a:xfrm>
          <a:custGeom>
            <a:avLst/>
            <a:gdLst/>
            <a:ahLst/>
            <a:cxnLst/>
            <a:rect l="l" t="t" r="r" b="b"/>
            <a:pathLst>
              <a:path w="21590003" h="4445003">
                <a:moveTo>
                  <a:pt x="0" y="0"/>
                </a:moveTo>
                <a:lnTo>
                  <a:pt x="21590003" y="0"/>
                </a:lnTo>
                <a:lnTo>
                  <a:pt x="21590003" y="4445003"/>
                </a:lnTo>
                <a:lnTo>
                  <a:pt x="0" y="444500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375680" y="788565"/>
            <a:ext cx="15731719"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Flight Number vs. Orbit type</a:t>
            </a:r>
          </a:p>
        </p:txBody>
      </p:sp>
      <p:sp>
        <p:nvSpPr>
          <p:cNvPr id="5" name="TextBox 5"/>
          <p:cNvSpPr txBox="1"/>
          <p:nvPr/>
        </p:nvSpPr>
        <p:spPr>
          <a:xfrm>
            <a:off x="1447800" y="8378200"/>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6" name="TextBox 6"/>
          <p:cNvSpPr txBox="1"/>
          <p:nvPr/>
        </p:nvSpPr>
        <p:spPr>
          <a:xfrm>
            <a:off x="2565397" y="9655397"/>
            <a:ext cx="20902574" cy="2425627"/>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•In the LEO orbit the Success appears related to the number of flights; on the other hand, there seems to be no relationship between flight number when in GTO orbit.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4445003"/>
          </a:xfrm>
          <a:custGeom>
            <a:avLst/>
            <a:gdLst/>
            <a:ahLst/>
            <a:cxnLst/>
            <a:rect l="l" t="t" r="r" b="b"/>
            <a:pathLst>
              <a:path w="21590003" h="4445003">
                <a:moveTo>
                  <a:pt x="0" y="0"/>
                </a:moveTo>
                <a:lnTo>
                  <a:pt x="21590003" y="0"/>
                </a:lnTo>
                <a:lnTo>
                  <a:pt x="21590003" y="4445003"/>
                </a:lnTo>
                <a:lnTo>
                  <a:pt x="0" y="444500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4800600" y="788565"/>
            <a:ext cx="15316200"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Payload Mass vs. Orbit type</a:t>
            </a:r>
          </a:p>
        </p:txBody>
      </p:sp>
      <p:sp>
        <p:nvSpPr>
          <p:cNvPr id="5" name="TextBox 5"/>
          <p:cNvSpPr txBox="1"/>
          <p:nvPr/>
        </p:nvSpPr>
        <p:spPr>
          <a:xfrm>
            <a:off x="1447800" y="8784593"/>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6" name="TextBox 6"/>
          <p:cNvSpPr txBox="1"/>
          <p:nvPr/>
        </p:nvSpPr>
        <p:spPr>
          <a:xfrm>
            <a:off x="2565397" y="10061800"/>
            <a:ext cx="20795618"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•Heavy payloads have a negative influence on GTO orbits and positive </a:t>
            </a:r>
          </a:p>
        </p:txBody>
      </p:sp>
      <p:sp>
        <p:nvSpPr>
          <p:cNvPr id="7" name="TextBox 7"/>
          <p:cNvSpPr txBox="1"/>
          <p:nvPr/>
        </p:nvSpPr>
        <p:spPr>
          <a:xfrm>
            <a:off x="3124200" y="10874597"/>
            <a:ext cx="9963598"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on GTO and Polar LEO (ISS) orbits.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906000" y="3048000"/>
            <a:ext cx="12954000" cy="9144000"/>
          </a:xfrm>
          <a:custGeom>
            <a:avLst/>
            <a:gdLst/>
            <a:ahLst/>
            <a:cxnLst/>
            <a:rect l="l" t="t" r="r" b="b"/>
            <a:pathLst>
              <a:path w="12954000" h="9144000">
                <a:moveTo>
                  <a:pt x="0" y="0"/>
                </a:moveTo>
                <a:lnTo>
                  <a:pt x="12954000" y="0"/>
                </a:lnTo>
                <a:lnTo>
                  <a:pt x="12954000" y="9144000"/>
                </a:lnTo>
                <a:lnTo>
                  <a:pt x="0" y="914400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343144" y="788565"/>
            <a:ext cx="15611856"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Launch success yearly trend</a:t>
            </a:r>
          </a:p>
        </p:txBody>
      </p:sp>
      <p:sp>
        <p:nvSpPr>
          <p:cNvPr id="5" name="TextBox 5"/>
          <p:cNvSpPr txBox="1"/>
          <p:nvPr/>
        </p:nvSpPr>
        <p:spPr>
          <a:xfrm>
            <a:off x="1448095" y="5711000"/>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6" name="TextBox 6"/>
          <p:cNvSpPr txBox="1"/>
          <p:nvPr/>
        </p:nvSpPr>
        <p:spPr>
          <a:xfrm>
            <a:off x="2565692" y="6988197"/>
            <a:ext cx="5608358"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•The success rate </a:t>
            </a:r>
          </a:p>
        </p:txBody>
      </p:sp>
      <p:sp>
        <p:nvSpPr>
          <p:cNvPr id="7" name="TextBox 7"/>
          <p:cNvSpPr txBox="1"/>
          <p:nvPr/>
        </p:nvSpPr>
        <p:spPr>
          <a:xfrm>
            <a:off x="3124495" y="7801004"/>
            <a:ext cx="5721106" cy="1612821"/>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since 2013 kept increasing till 2020.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625820" y="4981680"/>
            <a:ext cx="9360094" cy="4019627"/>
          </a:xfrm>
          <a:prstGeom prst="rect">
            <a:avLst/>
          </a:prstGeom>
        </p:spPr>
        <p:txBody>
          <a:bodyPr lIns="0" tIns="0" rIns="0" bIns="0" rtlCol="0" anchor="t">
            <a:spAutoFit/>
          </a:bodyPr>
          <a:lstStyle/>
          <a:p>
            <a:pPr algn="l">
              <a:lnSpc>
                <a:spcPts val="16239"/>
              </a:lnSpc>
            </a:pPr>
            <a:r>
              <a:rPr lang="en-US" sz="11600" b="1" spc="34" dirty="0">
                <a:latin typeface="Open Sans Bold"/>
                <a:ea typeface="Open Sans Bold"/>
                <a:cs typeface="Open Sans Bold"/>
                <a:sym typeface="Open Sans Bold"/>
              </a:rPr>
              <a:t>EDA with SQL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4572000"/>
          </a:xfrm>
          <a:custGeom>
            <a:avLst/>
            <a:gdLst/>
            <a:ahLst/>
            <a:cxnLst/>
            <a:rect l="l" t="t" r="r" b="b"/>
            <a:pathLst>
              <a:path w="21590003" h="4572000">
                <a:moveTo>
                  <a:pt x="0" y="0"/>
                </a:moveTo>
                <a:lnTo>
                  <a:pt x="21590003" y="0"/>
                </a:lnTo>
                <a:lnTo>
                  <a:pt x="21590003" y="4572000"/>
                </a:lnTo>
                <a:lnTo>
                  <a:pt x="0" y="457200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410200" y="788565"/>
            <a:ext cx="12097198"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All launch site names</a:t>
            </a:r>
          </a:p>
        </p:txBody>
      </p:sp>
      <p:sp>
        <p:nvSpPr>
          <p:cNvPr id="5" name="TextBox 5"/>
          <p:cNvSpPr txBox="1"/>
          <p:nvPr/>
        </p:nvSpPr>
        <p:spPr>
          <a:xfrm>
            <a:off x="1447800" y="9190996"/>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6" name="TextBox 6"/>
          <p:cNvSpPr txBox="1"/>
          <p:nvPr/>
        </p:nvSpPr>
        <p:spPr>
          <a:xfrm>
            <a:off x="2565397" y="10430094"/>
            <a:ext cx="20724743" cy="838124"/>
          </a:xfrm>
          <a:prstGeom prst="rect">
            <a:avLst/>
          </a:prstGeom>
        </p:spPr>
        <p:txBody>
          <a:bodyPr lIns="0" tIns="0" rIns="0" bIns="0" rtlCol="0" anchor="t">
            <a:spAutoFit/>
          </a:bodyPr>
          <a:lstStyle/>
          <a:p>
            <a:pPr algn="l">
              <a:lnSpc>
                <a:spcPts val="6719"/>
              </a:lnSpc>
            </a:pPr>
            <a:r>
              <a:rPr lang="en-US" sz="4800" spc="14">
                <a:solidFill>
                  <a:srgbClr val="FFFFFF"/>
                </a:solidFill>
                <a:latin typeface="Open Sans"/>
                <a:ea typeface="Open Sans"/>
                <a:cs typeface="Open Sans"/>
                <a:sym typeface="Open Sans"/>
              </a:rPr>
              <a:t>•Displaying the names of the unique launch sites in the space mission.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6979310"/>
          </a:xfrm>
          <a:custGeom>
            <a:avLst/>
            <a:gdLst/>
            <a:ahLst/>
            <a:cxnLst/>
            <a:rect l="l" t="t" r="r" b="b"/>
            <a:pathLst>
              <a:path w="21590003" h="6979310">
                <a:moveTo>
                  <a:pt x="0" y="0"/>
                </a:moveTo>
                <a:lnTo>
                  <a:pt x="21590003" y="0"/>
                </a:lnTo>
                <a:lnTo>
                  <a:pt x="21590003" y="6979310"/>
                </a:lnTo>
                <a:lnTo>
                  <a:pt x="0" y="697931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2895600" y="788565"/>
            <a:ext cx="19964400"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Launch site names begin with `CCA`</a:t>
            </a:r>
          </a:p>
        </p:txBody>
      </p:sp>
      <p:sp>
        <p:nvSpPr>
          <p:cNvPr id="5" name="TextBox 5"/>
          <p:cNvSpPr txBox="1"/>
          <p:nvPr/>
        </p:nvSpPr>
        <p:spPr>
          <a:xfrm>
            <a:off x="1447800" y="10460755"/>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6" name="TextBox 6"/>
          <p:cNvSpPr txBox="1"/>
          <p:nvPr/>
        </p:nvSpPr>
        <p:spPr>
          <a:xfrm>
            <a:off x="2565397" y="11699853"/>
            <a:ext cx="20055697" cy="838124"/>
          </a:xfrm>
          <a:prstGeom prst="rect">
            <a:avLst/>
          </a:prstGeom>
        </p:spPr>
        <p:txBody>
          <a:bodyPr lIns="0" tIns="0" rIns="0" bIns="0" rtlCol="0" anchor="t">
            <a:spAutoFit/>
          </a:bodyPr>
          <a:lstStyle/>
          <a:p>
            <a:pPr algn="l">
              <a:lnSpc>
                <a:spcPts val="6719"/>
              </a:lnSpc>
            </a:pPr>
            <a:r>
              <a:rPr lang="en-US" sz="4800" spc="14">
                <a:solidFill>
                  <a:srgbClr val="FFFFFF"/>
                </a:solidFill>
                <a:latin typeface="Open Sans"/>
                <a:ea typeface="Open Sans"/>
                <a:cs typeface="Open Sans"/>
                <a:sym typeface="Open Sans"/>
              </a:rPr>
              <a:t>•Displaying 5 records where launch sites begin with the string 'CCA'.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3179464"/>
          </a:xfrm>
          <a:custGeom>
            <a:avLst/>
            <a:gdLst/>
            <a:ahLst/>
            <a:cxnLst/>
            <a:rect l="l" t="t" r="r" b="b"/>
            <a:pathLst>
              <a:path w="21590003" h="3179464">
                <a:moveTo>
                  <a:pt x="0" y="0"/>
                </a:moveTo>
                <a:lnTo>
                  <a:pt x="21590003" y="0"/>
                </a:lnTo>
                <a:lnTo>
                  <a:pt x="21590003" y="3179464"/>
                </a:lnTo>
                <a:lnTo>
                  <a:pt x="0" y="3179464"/>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7601026" y="788565"/>
            <a:ext cx="10915574"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Total payload mass</a:t>
            </a:r>
          </a:p>
        </p:txBody>
      </p:sp>
      <p:sp>
        <p:nvSpPr>
          <p:cNvPr id="5" name="TextBox 5"/>
          <p:cNvSpPr txBox="1"/>
          <p:nvPr/>
        </p:nvSpPr>
        <p:spPr>
          <a:xfrm>
            <a:off x="1447800" y="8784593"/>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6" name="TextBox 6"/>
          <p:cNvSpPr txBox="1"/>
          <p:nvPr/>
        </p:nvSpPr>
        <p:spPr>
          <a:xfrm>
            <a:off x="2565397" y="10061800"/>
            <a:ext cx="20029570"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•Displaying the total payload mass carried by boosters launched by </a:t>
            </a:r>
          </a:p>
        </p:txBody>
      </p:sp>
      <p:sp>
        <p:nvSpPr>
          <p:cNvPr id="7" name="TextBox 7"/>
          <p:cNvSpPr txBox="1"/>
          <p:nvPr/>
        </p:nvSpPr>
        <p:spPr>
          <a:xfrm>
            <a:off x="3124200" y="10874597"/>
            <a:ext cx="3621938"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NASA (CRS).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3174997"/>
          </a:xfrm>
          <a:custGeom>
            <a:avLst/>
            <a:gdLst/>
            <a:ahLst/>
            <a:cxnLst/>
            <a:rect l="l" t="t" r="r" b="b"/>
            <a:pathLst>
              <a:path w="21590003" h="3174997">
                <a:moveTo>
                  <a:pt x="0" y="0"/>
                </a:moveTo>
                <a:lnTo>
                  <a:pt x="21590003" y="0"/>
                </a:lnTo>
                <a:lnTo>
                  <a:pt x="21590003" y="3174997"/>
                </a:lnTo>
                <a:lnTo>
                  <a:pt x="0" y="317499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276600" y="788565"/>
            <a:ext cx="17907000"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Average payload mass by F9 v1.1</a:t>
            </a:r>
          </a:p>
        </p:txBody>
      </p:sp>
      <p:sp>
        <p:nvSpPr>
          <p:cNvPr id="5" name="TextBox 5"/>
          <p:cNvSpPr txBox="1"/>
          <p:nvPr/>
        </p:nvSpPr>
        <p:spPr>
          <a:xfrm>
            <a:off x="1447800" y="9190996"/>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6" name="TextBox 6"/>
          <p:cNvSpPr txBox="1"/>
          <p:nvPr/>
        </p:nvSpPr>
        <p:spPr>
          <a:xfrm>
            <a:off x="2565397" y="10430094"/>
            <a:ext cx="20152062" cy="838124"/>
          </a:xfrm>
          <a:prstGeom prst="rect">
            <a:avLst/>
          </a:prstGeom>
        </p:spPr>
        <p:txBody>
          <a:bodyPr lIns="0" tIns="0" rIns="0" bIns="0" rtlCol="0" anchor="t">
            <a:spAutoFit/>
          </a:bodyPr>
          <a:lstStyle/>
          <a:p>
            <a:pPr algn="l">
              <a:lnSpc>
                <a:spcPts val="6719"/>
              </a:lnSpc>
            </a:pPr>
            <a:r>
              <a:rPr lang="en-US" sz="4800" spc="14">
                <a:solidFill>
                  <a:srgbClr val="FFFFFF"/>
                </a:solidFill>
                <a:latin typeface="Open Sans"/>
                <a:ea typeface="Open Sans"/>
                <a:cs typeface="Open Sans"/>
                <a:sym typeface="Open Sans"/>
              </a:rPr>
              <a:t>•Displaying average payload mass carried by booster version F9 v1.1.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3174997"/>
          </a:xfrm>
          <a:custGeom>
            <a:avLst/>
            <a:gdLst/>
            <a:ahLst/>
            <a:cxnLst/>
            <a:rect l="l" t="t" r="r" b="b"/>
            <a:pathLst>
              <a:path w="21590003" h="3174997">
                <a:moveTo>
                  <a:pt x="0" y="0"/>
                </a:moveTo>
                <a:lnTo>
                  <a:pt x="21590003" y="0"/>
                </a:lnTo>
                <a:lnTo>
                  <a:pt x="21590003" y="3174997"/>
                </a:lnTo>
                <a:lnTo>
                  <a:pt x="0" y="317499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459709" y="788565"/>
            <a:ext cx="17846516" cy="1483690"/>
          </a:xfrm>
          <a:prstGeom prst="rect">
            <a:avLst/>
          </a:prstGeom>
        </p:spPr>
        <p:txBody>
          <a:bodyPr lIns="0" tIns="0" rIns="0" bIns="0" rtlCol="0" anchor="t">
            <a:spAutoFit/>
          </a:bodyPr>
          <a:lstStyle/>
          <a:p>
            <a:pPr algn="l">
              <a:lnSpc>
                <a:spcPts val="11760"/>
              </a:lnSpc>
            </a:pPr>
            <a:r>
              <a:rPr lang="en-US" sz="8400" b="1" spc="25">
                <a:solidFill>
                  <a:srgbClr val="000000"/>
                </a:solidFill>
                <a:latin typeface="Open Sans Bold"/>
                <a:ea typeface="Open Sans Bold"/>
                <a:cs typeface="Open Sans Bold"/>
                <a:sym typeface="Open Sans Bold"/>
              </a:rPr>
              <a:t>First successful ground landing date</a:t>
            </a:r>
          </a:p>
        </p:txBody>
      </p:sp>
      <p:sp>
        <p:nvSpPr>
          <p:cNvPr id="5" name="TextBox 5"/>
          <p:cNvSpPr txBox="1"/>
          <p:nvPr/>
        </p:nvSpPr>
        <p:spPr>
          <a:xfrm>
            <a:off x="1447800" y="8784593"/>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6" name="TextBox 6"/>
          <p:cNvSpPr txBox="1"/>
          <p:nvPr/>
        </p:nvSpPr>
        <p:spPr>
          <a:xfrm>
            <a:off x="2565397" y="10061800"/>
            <a:ext cx="20725352"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•Listing the date when the first successful landing outcome in ground </a:t>
            </a:r>
          </a:p>
        </p:txBody>
      </p:sp>
      <p:sp>
        <p:nvSpPr>
          <p:cNvPr id="7" name="TextBox 7"/>
          <p:cNvSpPr txBox="1"/>
          <p:nvPr/>
        </p:nvSpPr>
        <p:spPr>
          <a:xfrm>
            <a:off x="3124200" y="10874597"/>
            <a:ext cx="5378501"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pad was achieved.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24377650" cy="13712428"/>
          </a:xfrm>
          <a:prstGeom prst="rect">
            <a:avLst/>
          </a:prstGeom>
        </p:spPr>
      </p:pic>
      <p:sp>
        <p:nvSpPr>
          <p:cNvPr id="25" name="Rectangle 24">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24377650" cy="13712428"/>
          </a:xfrm>
          <a:prstGeom prst="rect">
            <a:avLst/>
          </a:prstGeom>
        </p:spPr>
      </p:pic>
      <p:sp>
        <p:nvSpPr>
          <p:cNvPr id="4" name="TextBox 4"/>
          <p:cNvSpPr txBox="1"/>
          <p:nvPr/>
        </p:nvSpPr>
        <p:spPr>
          <a:xfrm>
            <a:off x="1436914" y="1062556"/>
            <a:ext cx="6423034" cy="10585158"/>
          </a:xfrm>
          <a:prstGeom prst="rect">
            <a:avLst/>
          </a:prstGeom>
        </p:spPr>
        <p:txBody>
          <a:bodyPr vert="horz" lIns="91440" tIns="45720" rIns="91440" bIns="45720" rtlCol="0" anchor="ctr">
            <a:normAutofit/>
          </a:bodyPr>
          <a:lstStyle/>
          <a:p>
            <a:pPr>
              <a:spcBef>
                <a:spcPct val="0"/>
              </a:spcBef>
              <a:spcAft>
                <a:spcPts val="600"/>
              </a:spcAft>
            </a:pPr>
            <a:r>
              <a:rPr lang="en-US" sz="3600" b="1" cap="all">
                <a:ln w="3175" cmpd="sng">
                  <a:noFill/>
                </a:ln>
                <a:solidFill>
                  <a:srgbClr val="FFFFFF"/>
                </a:solidFill>
                <a:latin typeface="+mj-lt"/>
                <a:ea typeface="+mj-ea"/>
                <a:cs typeface="+mj-cs"/>
              </a:rPr>
              <a:t>Overview for Executives</a:t>
            </a:r>
            <a:endParaRPr lang="en-US" sz="3600" b="1" cap="all" spc="25">
              <a:ln w="3175" cmpd="sng">
                <a:noFill/>
              </a:ln>
              <a:solidFill>
                <a:srgbClr val="FFFFFF"/>
              </a:solidFill>
              <a:latin typeface="+mj-lt"/>
              <a:ea typeface="+mj-ea"/>
              <a:cs typeface="+mj-cs"/>
              <a:sym typeface="Open Sans Bold"/>
            </a:endParaRPr>
          </a:p>
        </p:txBody>
      </p:sp>
      <p:sp useBgFill="1">
        <p:nvSpPr>
          <p:cNvPr id="28" name="Freeform: Shape 27">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8844216" y="0"/>
            <a:ext cx="15539784" cy="13716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29" name="TextBox 8">
            <a:extLst>
              <a:ext uri="{FF2B5EF4-FFF2-40B4-BE49-F238E27FC236}">
                <a16:creationId xmlns:a16="http://schemas.microsoft.com/office/drawing/2014/main" id="{137F5714-A5C1-9FB7-BB56-0FA094170CBE}"/>
              </a:ext>
            </a:extLst>
          </p:cNvPr>
          <p:cNvGraphicFramePr/>
          <p:nvPr>
            <p:extLst>
              <p:ext uri="{D42A27DB-BD31-4B8C-83A1-F6EECF244321}">
                <p14:modId xmlns:p14="http://schemas.microsoft.com/office/powerpoint/2010/main" val="1355198568"/>
              </p:ext>
            </p:extLst>
          </p:nvPr>
        </p:nvGraphicFramePr>
        <p:xfrm>
          <a:off x="11234058" y="1587640"/>
          <a:ext cx="11483068" cy="10341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810000"/>
            <a:ext cx="21590003" cy="4820526"/>
          </a:xfrm>
          <a:custGeom>
            <a:avLst/>
            <a:gdLst/>
            <a:ahLst/>
            <a:cxnLst/>
            <a:rect l="l" t="t" r="r" b="b"/>
            <a:pathLst>
              <a:path w="21590003" h="4820526">
                <a:moveTo>
                  <a:pt x="0" y="0"/>
                </a:moveTo>
                <a:lnTo>
                  <a:pt x="21590003" y="0"/>
                </a:lnTo>
                <a:lnTo>
                  <a:pt x="21590003" y="4820526"/>
                </a:lnTo>
                <a:lnTo>
                  <a:pt x="0" y="4820526"/>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105283" y="1006888"/>
            <a:ext cx="18747076" cy="2000548"/>
          </a:xfrm>
          <a:prstGeom prst="rect">
            <a:avLst/>
          </a:prstGeom>
        </p:spPr>
        <p:txBody>
          <a:bodyPr lIns="0" tIns="0" rIns="0" bIns="0" rtlCol="0" anchor="t">
            <a:spAutoFit/>
          </a:bodyPr>
          <a:lstStyle/>
          <a:p>
            <a:pPr algn="l">
              <a:lnSpc>
                <a:spcPts val="7775"/>
              </a:lnSpc>
            </a:pPr>
            <a:r>
              <a:rPr lang="en-US" sz="7308" b="1" spc="21">
                <a:latin typeface="Open Sans Bold"/>
                <a:ea typeface="Open Sans Bold"/>
                <a:cs typeface="Open Sans Bold"/>
                <a:sym typeface="Open Sans Bold"/>
              </a:rPr>
              <a:t>Successful drone ship landing with payload </a:t>
            </a:r>
          </a:p>
        </p:txBody>
      </p:sp>
      <p:sp>
        <p:nvSpPr>
          <p:cNvPr id="5" name="TextBox 5"/>
          <p:cNvSpPr txBox="1"/>
          <p:nvPr/>
        </p:nvSpPr>
        <p:spPr>
          <a:xfrm>
            <a:off x="6795002" y="1994259"/>
            <a:ext cx="11038275" cy="1000274"/>
          </a:xfrm>
          <a:prstGeom prst="rect">
            <a:avLst/>
          </a:prstGeom>
        </p:spPr>
        <p:txBody>
          <a:bodyPr lIns="0" tIns="0" rIns="0" bIns="0" rtlCol="0" anchor="t">
            <a:spAutoFit/>
          </a:bodyPr>
          <a:lstStyle/>
          <a:p>
            <a:pPr algn="l">
              <a:lnSpc>
                <a:spcPts val="7775"/>
              </a:lnSpc>
            </a:pPr>
            <a:r>
              <a:rPr lang="en-US" sz="7308" b="1" spc="21" dirty="0">
                <a:latin typeface="Open Sans Bold"/>
                <a:ea typeface="Open Sans Bold"/>
                <a:cs typeface="Open Sans Bold"/>
                <a:sym typeface="Open Sans Bold"/>
              </a:rPr>
              <a:t>between 4000 and 6000</a:t>
            </a:r>
          </a:p>
        </p:txBody>
      </p:sp>
      <p:sp>
        <p:nvSpPr>
          <p:cNvPr id="6" name="TextBox 6"/>
          <p:cNvSpPr txBox="1"/>
          <p:nvPr/>
        </p:nvSpPr>
        <p:spPr>
          <a:xfrm>
            <a:off x="1447800" y="9355903"/>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7" name="TextBox 7"/>
          <p:cNvSpPr txBox="1"/>
          <p:nvPr/>
        </p:nvSpPr>
        <p:spPr>
          <a:xfrm>
            <a:off x="2565397" y="10633100"/>
            <a:ext cx="20349172"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•Listing the names of the boosters which have success in drone ship </a:t>
            </a:r>
          </a:p>
        </p:txBody>
      </p:sp>
      <p:sp>
        <p:nvSpPr>
          <p:cNvPr id="8" name="TextBox 8"/>
          <p:cNvSpPr txBox="1"/>
          <p:nvPr/>
        </p:nvSpPr>
        <p:spPr>
          <a:xfrm>
            <a:off x="3124200" y="11445897"/>
            <a:ext cx="18177462"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and have payload mass greater than 4000 but less than 6000.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4317997"/>
            <a:ext cx="21590003" cy="4318378"/>
          </a:xfrm>
          <a:custGeom>
            <a:avLst/>
            <a:gdLst/>
            <a:ahLst/>
            <a:cxnLst/>
            <a:rect l="l" t="t" r="r" b="b"/>
            <a:pathLst>
              <a:path w="21590003" h="4318378">
                <a:moveTo>
                  <a:pt x="0" y="0"/>
                </a:moveTo>
                <a:lnTo>
                  <a:pt x="21590003" y="0"/>
                </a:lnTo>
                <a:lnTo>
                  <a:pt x="21590003" y="4318378"/>
                </a:lnTo>
                <a:lnTo>
                  <a:pt x="0" y="4318378"/>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052724" y="1077497"/>
            <a:ext cx="18885694" cy="3424014"/>
          </a:xfrm>
          <a:prstGeom prst="rect">
            <a:avLst/>
          </a:prstGeom>
        </p:spPr>
        <p:txBody>
          <a:bodyPr lIns="0" tIns="0" rIns="0" bIns="0" rtlCol="0" anchor="t">
            <a:spAutoFit/>
          </a:bodyPr>
          <a:lstStyle/>
          <a:p>
            <a:pPr>
              <a:lnSpc>
                <a:spcPts val="8895"/>
              </a:lnSpc>
            </a:pPr>
            <a:r>
              <a:rPr lang="en-US" sz="8400" b="1" spc="25" dirty="0">
                <a:latin typeface="Open Sans Bold"/>
                <a:ea typeface="Open Sans Bold"/>
                <a:cs typeface="Open Sans Bold"/>
                <a:sym typeface="Open Sans Bold"/>
              </a:rPr>
              <a:t>Total number of successful and failure mission outcomes</a:t>
            </a:r>
          </a:p>
          <a:p>
            <a:pPr algn="l">
              <a:lnSpc>
                <a:spcPts val="8895"/>
              </a:lnSpc>
            </a:pPr>
            <a:endParaRPr lang="en-US" sz="8400" b="1" spc="25" dirty="0">
              <a:latin typeface="Open Sans Bold"/>
              <a:ea typeface="Open Sans Bold"/>
              <a:cs typeface="Open Sans Bold"/>
              <a:sym typeface="Open Sans Bold"/>
            </a:endParaRPr>
          </a:p>
        </p:txBody>
      </p:sp>
      <p:sp>
        <p:nvSpPr>
          <p:cNvPr id="6" name="TextBox 6"/>
          <p:cNvSpPr txBox="1"/>
          <p:nvPr/>
        </p:nvSpPr>
        <p:spPr>
          <a:xfrm>
            <a:off x="1447800" y="9762296"/>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7" name="TextBox 7"/>
          <p:cNvSpPr txBox="1"/>
          <p:nvPr/>
        </p:nvSpPr>
        <p:spPr>
          <a:xfrm>
            <a:off x="2565397" y="11001404"/>
            <a:ext cx="20418200" cy="838124"/>
          </a:xfrm>
          <a:prstGeom prst="rect">
            <a:avLst/>
          </a:prstGeom>
        </p:spPr>
        <p:txBody>
          <a:bodyPr lIns="0" tIns="0" rIns="0" bIns="0" rtlCol="0" anchor="t">
            <a:spAutoFit/>
          </a:bodyPr>
          <a:lstStyle/>
          <a:p>
            <a:pPr algn="l">
              <a:lnSpc>
                <a:spcPts val="6719"/>
              </a:lnSpc>
            </a:pPr>
            <a:r>
              <a:rPr lang="en-US" sz="4800" spc="14">
                <a:solidFill>
                  <a:srgbClr val="FFFFFF"/>
                </a:solidFill>
                <a:latin typeface="Open Sans"/>
                <a:ea typeface="Open Sans"/>
                <a:cs typeface="Open Sans"/>
                <a:sym typeface="Open Sans"/>
              </a:rPr>
              <a:t>•Listing the total number of successful and failure mission outcomes.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6984997"/>
          </a:xfrm>
          <a:custGeom>
            <a:avLst/>
            <a:gdLst/>
            <a:ahLst/>
            <a:cxnLst/>
            <a:rect l="l" t="t" r="r" b="b"/>
            <a:pathLst>
              <a:path w="21590003" h="6984997">
                <a:moveTo>
                  <a:pt x="0" y="0"/>
                </a:moveTo>
                <a:lnTo>
                  <a:pt x="21590003" y="0"/>
                </a:lnTo>
                <a:lnTo>
                  <a:pt x="21590003" y="6984997"/>
                </a:lnTo>
                <a:lnTo>
                  <a:pt x="0" y="698499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2895600" y="788565"/>
            <a:ext cx="20421599"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Boosters carried maximum payload</a:t>
            </a:r>
          </a:p>
        </p:txBody>
      </p:sp>
      <p:sp>
        <p:nvSpPr>
          <p:cNvPr id="5" name="TextBox 5"/>
          <p:cNvSpPr txBox="1"/>
          <p:nvPr/>
        </p:nvSpPr>
        <p:spPr>
          <a:xfrm>
            <a:off x="1447800" y="10264654"/>
            <a:ext cx="3705158" cy="824817"/>
          </a:xfrm>
          <a:prstGeom prst="rect">
            <a:avLst/>
          </a:prstGeom>
        </p:spPr>
        <p:txBody>
          <a:bodyPr lIns="0" tIns="0" rIns="0" bIns="0" rtlCol="0" anchor="t">
            <a:spAutoFit/>
          </a:bodyPr>
          <a:lstStyle/>
          <a:p>
            <a:pPr algn="l">
              <a:lnSpc>
                <a:spcPts val="6501"/>
              </a:lnSpc>
            </a:pPr>
            <a:r>
              <a:rPr lang="en-US" sz="4643" spc="13">
                <a:solidFill>
                  <a:srgbClr val="D5D5D5"/>
                </a:solidFill>
                <a:latin typeface="Open Sans"/>
                <a:ea typeface="Open Sans"/>
                <a:cs typeface="Open Sans"/>
                <a:sym typeface="Open Sans"/>
              </a:rPr>
              <a:t>Explanation: </a:t>
            </a:r>
          </a:p>
        </p:txBody>
      </p:sp>
      <p:sp>
        <p:nvSpPr>
          <p:cNvPr id="6" name="TextBox 6"/>
          <p:cNvSpPr txBox="1"/>
          <p:nvPr/>
        </p:nvSpPr>
        <p:spPr>
          <a:xfrm>
            <a:off x="2565397" y="11367364"/>
            <a:ext cx="19405044" cy="675637"/>
          </a:xfrm>
          <a:prstGeom prst="rect">
            <a:avLst/>
          </a:prstGeom>
        </p:spPr>
        <p:txBody>
          <a:bodyPr lIns="0" tIns="0" rIns="0" bIns="0" rtlCol="0" anchor="t">
            <a:spAutoFit/>
          </a:bodyPr>
          <a:lstStyle/>
          <a:p>
            <a:pPr algn="l">
              <a:lnSpc>
                <a:spcPts val="5399"/>
              </a:lnSpc>
            </a:pPr>
            <a:r>
              <a:rPr lang="en-US" sz="4127" spc="12">
                <a:solidFill>
                  <a:srgbClr val="FFFFFF"/>
                </a:solidFill>
                <a:latin typeface="Open Sans"/>
                <a:ea typeface="Open Sans"/>
                <a:cs typeface="Open Sans"/>
                <a:sym typeface="Open Sans"/>
              </a:rPr>
              <a:t>•Listing the names of the booster versions which have carried the maximum </a:t>
            </a:r>
          </a:p>
        </p:txBody>
      </p:sp>
      <p:sp>
        <p:nvSpPr>
          <p:cNvPr id="7" name="TextBox 7"/>
          <p:cNvSpPr txBox="1"/>
          <p:nvPr/>
        </p:nvSpPr>
        <p:spPr>
          <a:xfrm>
            <a:off x="3045971" y="12053164"/>
            <a:ext cx="3564045" cy="675637"/>
          </a:xfrm>
          <a:prstGeom prst="rect">
            <a:avLst/>
          </a:prstGeom>
        </p:spPr>
        <p:txBody>
          <a:bodyPr lIns="0" tIns="0" rIns="0" bIns="0" rtlCol="0" anchor="t">
            <a:spAutoFit/>
          </a:bodyPr>
          <a:lstStyle/>
          <a:p>
            <a:pPr algn="l">
              <a:lnSpc>
                <a:spcPts val="5399"/>
              </a:lnSpc>
            </a:pPr>
            <a:r>
              <a:rPr lang="en-US" sz="4127" spc="12">
                <a:solidFill>
                  <a:srgbClr val="FFFFFF"/>
                </a:solidFill>
                <a:latin typeface="Open Sans"/>
                <a:ea typeface="Open Sans"/>
                <a:cs typeface="Open Sans"/>
                <a:sym typeface="Open Sans"/>
              </a:rPr>
              <a:t>payload mass.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3808038"/>
          </a:xfrm>
          <a:custGeom>
            <a:avLst/>
            <a:gdLst/>
            <a:ahLst/>
            <a:cxnLst/>
            <a:rect l="l" t="t" r="r" b="b"/>
            <a:pathLst>
              <a:path w="21590003" h="3808038">
                <a:moveTo>
                  <a:pt x="0" y="0"/>
                </a:moveTo>
                <a:lnTo>
                  <a:pt x="21590003" y="0"/>
                </a:lnTo>
                <a:lnTo>
                  <a:pt x="21590003" y="3808038"/>
                </a:lnTo>
                <a:lnTo>
                  <a:pt x="0" y="3808038"/>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6629400" y="788565"/>
            <a:ext cx="10700480"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2015 launch records</a:t>
            </a:r>
          </a:p>
        </p:txBody>
      </p:sp>
      <p:sp>
        <p:nvSpPr>
          <p:cNvPr id="5" name="TextBox 5"/>
          <p:cNvSpPr txBox="1"/>
          <p:nvPr/>
        </p:nvSpPr>
        <p:spPr>
          <a:xfrm>
            <a:off x="1447800" y="8784593"/>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6" name="TextBox 6"/>
          <p:cNvSpPr txBox="1"/>
          <p:nvPr/>
        </p:nvSpPr>
        <p:spPr>
          <a:xfrm>
            <a:off x="2565397" y="10061800"/>
            <a:ext cx="19004861"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•Listing the failed landing outcomes in drone ship, their booster </a:t>
            </a:r>
          </a:p>
        </p:txBody>
      </p:sp>
      <p:sp>
        <p:nvSpPr>
          <p:cNvPr id="7" name="TextBox 7"/>
          <p:cNvSpPr txBox="1"/>
          <p:nvPr/>
        </p:nvSpPr>
        <p:spPr>
          <a:xfrm>
            <a:off x="3124200" y="10874597"/>
            <a:ext cx="17339281"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versions and launch site names for the months in year 2015.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6982425"/>
          </a:xfrm>
          <a:custGeom>
            <a:avLst/>
            <a:gdLst/>
            <a:ahLst/>
            <a:cxnLst/>
            <a:rect l="l" t="t" r="r" b="b"/>
            <a:pathLst>
              <a:path w="21590003" h="6982425">
                <a:moveTo>
                  <a:pt x="0" y="0"/>
                </a:moveTo>
                <a:lnTo>
                  <a:pt x="21590003" y="0"/>
                </a:lnTo>
                <a:lnTo>
                  <a:pt x="21590003" y="6982425"/>
                </a:lnTo>
                <a:lnTo>
                  <a:pt x="0" y="6982425"/>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143000" y="1145515"/>
            <a:ext cx="22860000" cy="1089401"/>
          </a:xfrm>
          <a:prstGeom prst="rect">
            <a:avLst/>
          </a:prstGeom>
        </p:spPr>
        <p:txBody>
          <a:bodyPr wrap="square" lIns="0" tIns="0" rIns="0" bIns="0" rtlCol="0" anchor="t">
            <a:spAutoFit/>
          </a:bodyPr>
          <a:lstStyle/>
          <a:p>
            <a:pPr algn="l">
              <a:lnSpc>
                <a:spcPts val="9055"/>
              </a:lnSpc>
            </a:pPr>
            <a:r>
              <a:rPr lang="en-US" sz="6468" b="1" spc="19" dirty="0">
                <a:latin typeface="Open Sans Bold"/>
                <a:ea typeface="Open Sans Bold"/>
                <a:cs typeface="Open Sans Bold"/>
                <a:sym typeface="Open Sans Bold"/>
              </a:rPr>
              <a:t>Rank success count between 2010-06-04 and 2017-03-20</a:t>
            </a:r>
          </a:p>
        </p:txBody>
      </p:sp>
      <p:sp>
        <p:nvSpPr>
          <p:cNvPr id="5" name="TextBox 5"/>
          <p:cNvSpPr txBox="1"/>
          <p:nvPr/>
        </p:nvSpPr>
        <p:spPr>
          <a:xfrm>
            <a:off x="1447800" y="10283076"/>
            <a:ext cx="3662067" cy="806806"/>
          </a:xfrm>
          <a:prstGeom prst="rect">
            <a:avLst/>
          </a:prstGeom>
        </p:spPr>
        <p:txBody>
          <a:bodyPr lIns="0" tIns="0" rIns="0" bIns="0" rtlCol="0" anchor="t">
            <a:spAutoFit/>
          </a:bodyPr>
          <a:lstStyle/>
          <a:p>
            <a:pPr algn="l">
              <a:lnSpc>
                <a:spcPts val="6426"/>
              </a:lnSpc>
            </a:pPr>
            <a:r>
              <a:rPr lang="en-US" sz="4590" spc="13">
                <a:solidFill>
                  <a:srgbClr val="D5D5D5"/>
                </a:solidFill>
                <a:latin typeface="Open Sans"/>
                <a:ea typeface="Open Sans"/>
                <a:cs typeface="Open Sans"/>
                <a:sym typeface="Open Sans"/>
              </a:rPr>
              <a:t>Explanation: </a:t>
            </a:r>
          </a:p>
        </p:txBody>
      </p:sp>
      <p:sp>
        <p:nvSpPr>
          <p:cNvPr id="6" name="TextBox 6"/>
          <p:cNvSpPr txBox="1"/>
          <p:nvPr/>
        </p:nvSpPr>
        <p:spPr>
          <a:xfrm>
            <a:off x="2565397" y="11343618"/>
            <a:ext cx="20301452" cy="696687"/>
          </a:xfrm>
          <a:prstGeom prst="rect">
            <a:avLst/>
          </a:prstGeom>
        </p:spPr>
        <p:txBody>
          <a:bodyPr lIns="0" tIns="0" rIns="0" bIns="0" rtlCol="0" anchor="t">
            <a:spAutoFit/>
          </a:bodyPr>
          <a:lstStyle/>
          <a:p>
            <a:pPr algn="l">
              <a:lnSpc>
                <a:spcPts val="5401"/>
              </a:lnSpc>
            </a:pPr>
            <a:r>
              <a:rPr lang="en-US" sz="4079" spc="12">
                <a:solidFill>
                  <a:srgbClr val="FFFFFF"/>
                </a:solidFill>
                <a:latin typeface="Open Sans"/>
                <a:ea typeface="Open Sans"/>
                <a:cs typeface="Open Sans"/>
                <a:sym typeface="Open Sans"/>
              </a:rPr>
              <a:t>•Ranking the count of landing outcomes (such as Failure (drone ship) or Success </a:t>
            </a:r>
          </a:p>
        </p:txBody>
      </p:sp>
      <p:sp>
        <p:nvSpPr>
          <p:cNvPr id="7" name="TextBox 7"/>
          <p:cNvSpPr txBox="1"/>
          <p:nvPr/>
        </p:nvSpPr>
        <p:spPr>
          <a:xfrm>
            <a:off x="3040380" y="12029418"/>
            <a:ext cx="20203858" cy="696687"/>
          </a:xfrm>
          <a:prstGeom prst="rect">
            <a:avLst/>
          </a:prstGeom>
        </p:spPr>
        <p:txBody>
          <a:bodyPr lIns="0" tIns="0" rIns="0" bIns="0" rtlCol="0" anchor="t">
            <a:spAutoFit/>
          </a:bodyPr>
          <a:lstStyle/>
          <a:p>
            <a:pPr algn="l">
              <a:lnSpc>
                <a:spcPts val="5401"/>
              </a:lnSpc>
            </a:pPr>
            <a:r>
              <a:rPr lang="en-US" sz="4079" spc="12">
                <a:solidFill>
                  <a:srgbClr val="FFFFFF"/>
                </a:solidFill>
                <a:latin typeface="Open Sans"/>
                <a:ea typeface="Open Sans"/>
                <a:cs typeface="Open Sans"/>
                <a:sym typeface="Open Sans"/>
              </a:rPr>
              <a:t>(ground pad)) between the date 2010-06-04 and 2017-03-20 in descending order.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931462" y="4981680"/>
            <a:ext cx="18936567" cy="4019627"/>
          </a:xfrm>
          <a:prstGeom prst="rect">
            <a:avLst/>
          </a:prstGeom>
        </p:spPr>
        <p:txBody>
          <a:bodyPr lIns="0" tIns="0" rIns="0" bIns="0" rtlCol="0" anchor="t">
            <a:spAutoFit/>
          </a:bodyPr>
          <a:lstStyle/>
          <a:p>
            <a:pPr algn="l">
              <a:lnSpc>
                <a:spcPts val="16239"/>
              </a:lnSpc>
            </a:pPr>
            <a:r>
              <a:rPr lang="en-US" sz="11600" b="1" spc="34" dirty="0">
                <a:latin typeface="Open Sans Bold"/>
                <a:ea typeface="Open Sans Bold"/>
                <a:cs typeface="Open Sans Bold"/>
                <a:sym typeface="Open Sans Bold"/>
              </a:rPr>
              <a:t>Interactive map with Folium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1689013" y="3052239"/>
            <a:ext cx="11170987" cy="9402899"/>
          </a:xfrm>
          <a:custGeom>
            <a:avLst/>
            <a:gdLst/>
            <a:ahLst/>
            <a:cxnLst/>
            <a:rect l="l" t="t" r="r" b="b"/>
            <a:pathLst>
              <a:path w="11170987" h="9402899">
                <a:moveTo>
                  <a:pt x="0" y="0"/>
                </a:moveTo>
                <a:lnTo>
                  <a:pt x="11170987" y="0"/>
                </a:lnTo>
                <a:lnTo>
                  <a:pt x="11170987" y="9402899"/>
                </a:lnTo>
                <a:lnTo>
                  <a:pt x="0" y="940289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124200" y="908999"/>
            <a:ext cx="22250400" cy="1294585"/>
          </a:xfrm>
          <a:prstGeom prst="rect">
            <a:avLst/>
          </a:prstGeom>
        </p:spPr>
        <p:txBody>
          <a:bodyPr wrap="square" lIns="0" tIns="0" rIns="0" bIns="0" rtlCol="0" anchor="t">
            <a:spAutoFit/>
          </a:bodyPr>
          <a:lstStyle/>
          <a:p>
            <a:pPr algn="l">
              <a:lnSpc>
                <a:spcPts val="10819"/>
              </a:lnSpc>
            </a:pPr>
            <a:r>
              <a:rPr lang="en-US" sz="7727" b="1" spc="23" dirty="0">
                <a:latin typeface="Open Sans Bold"/>
                <a:ea typeface="Open Sans Bold"/>
                <a:cs typeface="Open Sans Bold"/>
                <a:sym typeface="Open Sans Bold"/>
              </a:rPr>
              <a:t>All launch location markers on a map</a:t>
            </a:r>
          </a:p>
        </p:txBody>
      </p:sp>
      <p:sp>
        <p:nvSpPr>
          <p:cNvPr id="5" name="TextBox 5"/>
          <p:cNvSpPr txBox="1"/>
          <p:nvPr/>
        </p:nvSpPr>
        <p:spPr>
          <a:xfrm>
            <a:off x="1447800" y="3122343"/>
            <a:ext cx="2628071" cy="584159"/>
          </a:xfrm>
          <a:prstGeom prst="rect">
            <a:avLst/>
          </a:prstGeom>
        </p:spPr>
        <p:txBody>
          <a:bodyPr lIns="0" tIns="0" rIns="0" bIns="0" rtlCol="0" anchor="t">
            <a:spAutoFit/>
          </a:bodyPr>
          <a:lstStyle/>
          <a:p>
            <a:pPr algn="l">
              <a:lnSpc>
                <a:spcPts val="4611"/>
              </a:lnSpc>
            </a:pPr>
            <a:r>
              <a:rPr lang="en-US" sz="3293" spc="9">
                <a:solidFill>
                  <a:srgbClr val="D5D5D5"/>
                </a:solidFill>
                <a:latin typeface="Open Sans"/>
                <a:ea typeface="Open Sans"/>
                <a:cs typeface="Open Sans"/>
                <a:sym typeface="Open Sans"/>
              </a:rPr>
              <a:t>Explanation: </a:t>
            </a:r>
          </a:p>
        </p:txBody>
      </p:sp>
      <p:sp>
        <p:nvSpPr>
          <p:cNvPr id="6" name="TextBox 6"/>
          <p:cNvSpPr txBox="1"/>
          <p:nvPr/>
        </p:nvSpPr>
        <p:spPr>
          <a:xfrm>
            <a:off x="2565397" y="3891467"/>
            <a:ext cx="8088678" cy="487537"/>
          </a:xfrm>
          <a:prstGeom prst="rect">
            <a:avLst/>
          </a:prstGeom>
        </p:spPr>
        <p:txBody>
          <a:bodyPr lIns="0" tIns="0" rIns="0" bIns="0" rtlCol="0" anchor="t">
            <a:spAutoFit/>
          </a:bodyPr>
          <a:lstStyle/>
          <a:p>
            <a:pPr algn="l">
              <a:lnSpc>
                <a:spcPts val="3800"/>
              </a:lnSpc>
            </a:pPr>
            <a:r>
              <a:rPr lang="en-US" sz="2928" spc="8">
                <a:solidFill>
                  <a:srgbClr val="FFFFFF"/>
                </a:solidFill>
                <a:latin typeface="Open Sans"/>
                <a:ea typeface="Open Sans"/>
                <a:cs typeface="Open Sans"/>
                <a:sym typeface="Open Sans"/>
              </a:rPr>
              <a:t>•Most of Launch sites are in proximity to the </a:t>
            </a:r>
          </a:p>
        </p:txBody>
      </p:sp>
      <p:sp>
        <p:nvSpPr>
          <p:cNvPr id="7" name="TextBox 7"/>
          <p:cNvSpPr txBox="1"/>
          <p:nvPr/>
        </p:nvSpPr>
        <p:spPr>
          <a:xfrm>
            <a:off x="2906268" y="4374071"/>
            <a:ext cx="7806614" cy="5313540"/>
          </a:xfrm>
          <a:prstGeom prst="rect">
            <a:avLst/>
          </a:prstGeom>
        </p:spPr>
        <p:txBody>
          <a:bodyPr lIns="0" tIns="0" rIns="0" bIns="0" rtlCol="0" anchor="t">
            <a:spAutoFit/>
          </a:bodyPr>
          <a:lstStyle/>
          <a:p>
            <a:pPr algn="l">
              <a:lnSpc>
                <a:spcPts val="3800"/>
              </a:lnSpc>
            </a:pPr>
            <a:r>
              <a:rPr lang="en-US" sz="2928" spc="8">
                <a:solidFill>
                  <a:srgbClr val="FFFFFF"/>
                </a:solidFill>
                <a:latin typeface="Open Sans"/>
                <a:ea typeface="Open Sans"/>
                <a:cs typeface="Open Sans"/>
                <a:sym typeface="Open Sans"/>
              </a:rPr>
              <a:t>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p:txBody>
      </p:sp>
      <p:sp>
        <p:nvSpPr>
          <p:cNvPr id="8" name="TextBox 8"/>
          <p:cNvSpPr txBox="1"/>
          <p:nvPr/>
        </p:nvSpPr>
        <p:spPr>
          <a:xfrm>
            <a:off x="2565397" y="9592370"/>
            <a:ext cx="7858068" cy="763762"/>
          </a:xfrm>
          <a:prstGeom prst="rect">
            <a:avLst/>
          </a:prstGeom>
        </p:spPr>
        <p:txBody>
          <a:bodyPr lIns="0" tIns="0" rIns="0" bIns="0" rtlCol="0" anchor="t">
            <a:spAutoFit/>
          </a:bodyPr>
          <a:lstStyle/>
          <a:p>
            <a:pPr algn="l">
              <a:lnSpc>
                <a:spcPts val="6728"/>
              </a:lnSpc>
            </a:pPr>
            <a:r>
              <a:rPr lang="en-US" sz="2928" spc="8">
                <a:solidFill>
                  <a:srgbClr val="FFFFFF"/>
                </a:solidFill>
                <a:latin typeface="Open Sans"/>
                <a:ea typeface="Open Sans"/>
                <a:cs typeface="Open Sans"/>
                <a:sym typeface="Open Sans"/>
              </a:rPr>
              <a:t>•All launch sites are in very close proximity </a:t>
            </a:r>
          </a:p>
        </p:txBody>
      </p:sp>
      <p:sp>
        <p:nvSpPr>
          <p:cNvPr id="9" name="TextBox 9"/>
          <p:cNvSpPr txBox="1"/>
          <p:nvPr/>
        </p:nvSpPr>
        <p:spPr>
          <a:xfrm>
            <a:off x="2906268" y="10579799"/>
            <a:ext cx="7468657" cy="1706737"/>
          </a:xfrm>
          <a:prstGeom prst="rect">
            <a:avLst/>
          </a:prstGeom>
        </p:spPr>
        <p:txBody>
          <a:bodyPr lIns="0" tIns="0" rIns="0" bIns="0" rtlCol="0" anchor="t">
            <a:spAutoFit/>
          </a:bodyPr>
          <a:lstStyle/>
          <a:p>
            <a:pPr algn="l">
              <a:lnSpc>
                <a:spcPts val="1464"/>
              </a:lnSpc>
            </a:pPr>
            <a:r>
              <a:rPr lang="en-US" sz="2928" spc="8">
                <a:solidFill>
                  <a:srgbClr val="FFFFFF"/>
                </a:solidFill>
                <a:latin typeface="Open Sans"/>
                <a:ea typeface="Open Sans"/>
                <a:cs typeface="Open Sans"/>
                <a:sym typeface="Open Sans"/>
              </a:rPr>
              <a:t>to the coast, while launching rockets </a:t>
            </a:r>
          </a:p>
          <a:p>
            <a:pPr algn="l">
              <a:lnSpc>
                <a:spcPts val="6137"/>
              </a:lnSpc>
            </a:pPr>
            <a:r>
              <a:rPr lang="en-US" sz="2928" spc="8">
                <a:solidFill>
                  <a:srgbClr val="FFFFFF"/>
                </a:solidFill>
                <a:latin typeface="Open Sans"/>
                <a:ea typeface="Open Sans"/>
                <a:cs typeface="Open Sans"/>
                <a:sym typeface="Open Sans"/>
              </a:rPr>
              <a:t>towards the ocean it minimises the risk of </a:t>
            </a:r>
          </a:p>
          <a:p>
            <a:pPr algn="l">
              <a:lnSpc>
                <a:spcPts val="1464"/>
              </a:lnSpc>
            </a:pPr>
            <a:r>
              <a:rPr lang="en-US" sz="2928" spc="8">
                <a:solidFill>
                  <a:srgbClr val="FFFFFF"/>
                </a:solidFill>
                <a:latin typeface="Open Sans"/>
                <a:ea typeface="Open Sans"/>
                <a:cs typeface="Open Sans"/>
                <a:sym typeface="Open Sans"/>
              </a:rPr>
              <a:t>having any debris dropping or exploding </a:t>
            </a:r>
          </a:p>
          <a:p>
            <a:pPr algn="l">
              <a:lnSpc>
                <a:spcPts val="6137"/>
              </a:lnSpc>
            </a:pPr>
            <a:r>
              <a:rPr lang="en-US" sz="2928" spc="8">
                <a:solidFill>
                  <a:srgbClr val="FFFFFF"/>
                </a:solidFill>
                <a:latin typeface="Open Sans"/>
                <a:ea typeface="Open Sans"/>
                <a:cs typeface="Open Sans"/>
                <a:sym typeface="Open Sans"/>
              </a:rPr>
              <a:t>near people.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333181" y="3048467"/>
            <a:ext cx="9523343" cy="9398003"/>
          </a:xfrm>
          <a:custGeom>
            <a:avLst/>
            <a:gdLst/>
            <a:ahLst/>
            <a:cxnLst/>
            <a:rect l="l" t="t" r="r" b="b"/>
            <a:pathLst>
              <a:path w="9523343" h="9398003">
                <a:moveTo>
                  <a:pt x="0" y="0"/>
                </a:moveTo>
                <a:lnTo>
                  <a:pt x="9523342" y="0"/>
                </a:lnTo>
                <a:lnTo>
                  <a:pt x="9523342" y="9398003"/>
                </a:lnTo>
                <a:lnTo>
                  <a:pt x="0" y="939800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66800" y="788565"/>
            <a:ext cx="22860000" cy="1413016"/>
          </a:xfrm>
          <a:prstGeom prst="rect">
            <a:avLst/>
          </a:prstGeom>
        </p:spPr>
        <p:txBody>
          <a:bodyPr wrap="square" lIns="0" tIns="0" rIns="0" bIns="0" rtlCol="0" anchor="t">
            <a:spAutoFit/>
          </a:bodyPr>
          <a:lstStyle/>
          <a:p>
            <a:pPr algn="l">
              <a:lnSpc>
                <a:spcPts val="11760"/>
              </a:lnSpc>
            </a:pPr>
            <a:r>
              <a:rPr lang="en-US" sz="8400" b="1" spc="25" dirty="0" err="1">
                <a:latin typeface="Open Sans Bold"/>
                <a:ea typeface="Open Sans Bold"/>
                <a:cs typeface="Open Sans Bold"/>
                <a:sym typeface="Open Sans Bold"/>
              </a:rPr>
              <a:t>Colour</a:t>
            </a:r>
            <a:r>
              <a:rPr lang="en-US" sz="8400" b="1" spc="25" dirty="0">
                <a:latin typeface="Open Sans Bold"/>
                <a:ea typeface="Open Sans Bold"/>
                <a:cs typeface="Open Sans Bold"/>
                <a:sym typeface="Open Sans Bold"/>
              </a:rPr>
              <a:t>-labeled launch records on the map</a:t>
            </a:r>
          </a:p>
        </p:txBody>
      </p:sp>
      <p:sp>
        <p:nvSpPr>
          <p:cNvPr id="5" name="TextBox 5"/>
          <p:cNvSpPr txBox="1"/>
          <p:nvPr/>
        </p:nvSpPr>
        <p:spPr>
          <a:xfrm>
            <a:off x="1447800" y="3085205"/>
            <a:ext cx="4222156" cy="936146"/>
          </a:xfrm>
          <a:prstGeom prst="rect">
            <a:avLst/>
          </a:prstGeom>
        </p:spPr>
        <p:txBody>
          <a:bodyPr lIns="0" tIns="0" rIns="0" bIns="0" rtlCol="0" anchor="t">
            <a:spAutoFit/>
          </a:bodyPr>
          <a:lstStyle/>
          <a:p>
            <a:pPr algn="l">
              <a:lnSpc>
                <a:spcPts val="7408"/>
              </a:lnSpc>
            </a:pPr>
            <a:r>
              <a:rPr lang="en-US" sz="5291" spc="15">
                <a:solidFill>
                  <a:srgbClr val="D5D5D5"/>
                </a:solidFill>
                <a:latin typeface="Open Sans"/>
                <a:ea typeface="Open Sans"/>
                <a:cs typeface="Open Sans"/>
                <a:sym typeface="Open Sans"/>
              </a:rPr>
              <a:t>Explanation: </a:t>
            </a:r>
          </a:p>
        </p:txBody>
      </p:sp>
      <p:sp>
        <p:nvSpPr>
          <p:cNvPr id="6" name="TextBox 6"/>
          <p:cNvSpPr txBox="1"/>
          <p:nvPr/>
        </p:nvSpPr>
        <p:spPr>
          <a:xfrm>
            <a:off x="2565397" y="4328865"/>
            <a:ext cx="9996287" cy="784974"/>
          </a:xfrm>
          <a:prstGeom prst="rect">
            <a:avLst/>
          </a:prstGeom>
        </p:spPr>
        <p:txBody>
          <a:bodyPr lIns="0" tIns="0" rIns="0" bIns="0" rtlCol="0" anchor="t">
            <a:spAutoFit/>
          </a:bodyPr>
          <a:lstStyle/>
          <a:p>
            <a:pPr algn="l">
              <a:lnSpc>
                <a:spcPts val="6199"/>
              </a:lnSpc>
            </a:pPr>
            <a:r>
              <a:rPr lang="en-US" sz="4704" spc="14">
                <a:solidFill>
                  <a:srgbClr val="FFFFFF"/>
                </a:solidFill>
                <a:latin typeface="Open Sans"/>
                <a:ea typeface="Open Sans"/>
                <a:cs typeface="Open Sans"/>
                <a:sym typeface="Open Sans"/>
              </a:rPr>
              <a:t>•From the colour-labeled markers </a:t>
            </a:r>
          </a:p>
        </p:txBody>
      </p:sp>
      <p:sp>
        <p:nvSpPr>
          <p:cNvPr id="7" name="TextBox 7"/>
          <p:cNvSpPr txBox="1"/>
          <p:nvPr/>
        </p:nvSpPr>
        <p:spPr>
          <a:xfrm>
            <a:off x="3113027" y="5116259"/>
            <a:ext cx="9257338" cy="3445878"/>
          </a:xfrm>
          <a:prstGeom prst="rect">
            <a:avLst/>
          </a:prstGeom>
        </p:spPr>
        <p:txBody>
          <a:bodyPr lIns="0" tIns="0" rIns="0" bIns="0" rtlCol="0" anchor="t">
            <a:spAutoFit/>
          </a:bodyPr>
          <a:lstStyle/>
          <a:p>
            <a:pPr algn="just">
              <a:lnSpc>
                <a:spcPts val="6199"/>
              </a:lnSpc>
            </a:pPr>
            <a:r>
              <a:rPr lang="en-US" sz="4704" spc="14">
                <a:solidFill>
                  <a:srgbClr val="FFFFFF"/>
                </a:solidFill>
                <a:latin typeface="Open Sans"/>
                <a:ea typeface="Open Sans"/>
                <a:cs typeface="Open Sans"/>
                <a:sym typeface="Open Sans"/>
              </a:rPr>
              <a:t>we should be able to easily identify which launch sites have relatively high success rates. </a:t>
            </a:r>
          </a:p>
          <a:p>
            <a:pPr algn="just">
              <a:lnSpc>
                <a:spcPts val="10903"/>
              </a:lnSpc>
            </a:pPr>
            <a:r>
              <a:rPr lang="en-US" sz="4704" spc="14">
                <a:solidFill>
                  <a:srgbClr val="FFFFFF"/>
                </a:solidFill>
                <a:latin typeface="Open Sans"/>
                <a:ea typeface="Open Sans"/>
                <a:cs typeface="Open Sans"/>
                <a:sym typeface="Open Sans"/>
              </a:rPr>
              <a:t>-</a:t>
            </a:r>
            <a:r>
              <a:rPr lang="en-US" sz="4704" spc="14">
                <a:solidFill>
                  <a:srgbClr val="1DB100"/>
                </a:solidFill>
                <a:latin typeface="Open Sans"/>
                <a:ea typeface="Open Sans"/>
                <a:cs typeface="Open Sans"/>
                <a:sym typeface="Open Sans"/>
              </a:rPr>
              <a:t>Green Marker</a:t>
            </a:r>
            <a:r>
              <a:rPr lang="en-US" sz="4704" spc="14">
                <a:solidFill>
                  <a:srgbClr val="FFFFFF"/>
                </a:solidFill>
                <a:latin typeface="Open Sans"/>
                <a:ea typeface="Open Sans"/>
                <a:cs typeface="Open Sans"/>
                <a:sym typeface="Open Sans"/>
              </a:rPr>
              <a:t> = Successful </a:t>
            </a:r>
          </a:p>
        </p:txBody>
      </p:sp>
      <p:sp>
        <p:nvSpPr>
          <p:cNvPr id="8" name="TextBox 8"/>
          <p:cNvSpPr txBox="1"/>
          <p:nvPr/>
        </p:nvSpPr>
        <p:spPr>
          <a:xfrm>
            <a:off x="3671821" y="8926516"/>
            <a:ext cx="2254615" cy="423024"/>
          </a:xfrm>
          <a:prstGeom prst="rect">
            <a:avLst/>
          </a:prstGeom>
        </p:spPr>
        <p:txBody>
          <a:bodyPr lIns="0" tIns="0" rIns="0" bIns="0" rtlCol="0" anchor="t">
            <a:spAutoFit/>
          </a:bodyPr>
          <a:lstStyle/>
          <a:p>
            <a:pPr algn="l">
              <a:lnSpc>
                <a:spcPts val="2352"/>
              </a:lnSpc>
            </a:pPr>
            <a:r>
              <a:rPr lang="en-US" sz="4704" spc="14">
                <a:solidFill>
                  <a:srgbClr val="FFFFFF"/>
                </a:solidFill>
                <a:latin typeface="Open Sans"/>
                <a:ea typeface="Open Sans"/>
                <a:cs typeface="Open Sans"/>
                <a:sym typeface="Open Sans"/>
              </a:rPr>
              <a:t>Launch </a:t>
            </a:r>
          </a:p>
        </p:txBody>
      </p:sp>
      <p:sp>
        <p:nvSpPr>
          <p:cNvPr id="9" name="TextBox 9"/>
          <p:cNvSpPr txBox="1"/>
          <p:nvPr/>
        </p:nvSpPr>
        <p:spPr>
          <a:xfrm>
            <a:off x="3124200" y="9117273"/>
            <a:ext cx="8502139" cy="1318374"/>
          </a:xfrm>
          <a:prstGeom prst="rect">
            <a:avLst/>
          </a:prstGeom>
        </p:spPr>
        <p:txBody>
          <a:bodyPr lIns="0" tIns="0" rIns="0" bIns="0" rtlCol="0" anchor="t">
            <a:spAutoFit/>
          </a:bodyPr>
          <a:lstStyle/>
          <a:p>
            <a:pPr algn="l">
              <a:lnSpc>
                <a:spcPts val="11760"/>
              </a:lnSpc>
            </a:pPr>
            <a:r>
              <a:rPr lang="en-US" sz="4704" spc="14">
                <a:solidFill>
                  <a:srgbClr val="FFFFFF"/>
                </a:solidFill>
                <a:latin typeface="Open Sans"/>
                <a:ea typeface="Open Sans"/>
                <a:cs typeface="Open Sans"/>
                <a:sym typeface="Open Sans"/>
              </a:rPr>
              <a:t>-</a:t>
            </a:r>
            <a:r>
              <a:rPr lang="en-US" sz="4704" spc="14">
                <a:solidFill>
                  <a:srgbClr val="EE220D"/>
                </a:solidFill>
                <a:latin typeface="Open Sans"/>
                <a:ea typeface="Open Sans"/>
                <a:cs typeface="Open Sans"/>
                <a:sym typeface="Open Sans"/>
              </a:rPr>
              <a:t>Red Marker</a:t>
            </a:r>
            <a:r>
              <a:rPr lang="en-US" sz="4704" spc="14">
                <a:solidFill>
                  <a:srgbClr val="FFFFFF"/>
                </a:solidFill>
                <a:latin typeface="Open Sans"/>
                <a:ea typeface="Open Sans"/>
                <a:cs typeface="Open Sans"/>
                <a:sym typeface="Open Sans"/>
              </a:rPr>
              <a:t> = Failed Launch </a:t>
            </a:r>
          </a:p>
        </p:txBody>
      </p:sp>
      <p:sp>
        <p:nvSpPr>
          <p:cNvPr id="10" name="TextBox 10"/>
          <p:cNvSpPr txBox="1"/>
          <p:nvPr/>
        </p:nvSpPr>
        <p:spPr>
          <a:xfrm>
            <a:off x="2565397" y="10812971"/>
            <a:ext cx="9322946" cy="708774"/>
          </a:xfrm>
          <a:prstGeom prst="rect">
            <a:avLst/>
          </a:prstGeom>
        </p:spPr>
        <p:txBody>
          <a:bodyPr lIns="0" tIns="0" rIns="0" bIns="0" rtlCol="0" anchor="t">
            <a:spAutoFit/>
          </a:bodyPr>
          <a:lstStyle/>
          <a:p>
            <a:pPr algn="l">
              <a:lnSpc>
                <a:spcPts val="5343"/>
              </a:lnSpc>
            </a:pPr>
            <a:r>
              <a:rPr lang="en-US" sz="4704" spc="14">
                <a:solidFill>
                  <a:srgbClr val="FFFFFF"/>
                </a:solidFill>
                <a:latin typeface="Open Sans"/>
                <a:ea typeface="Open Sans"/>
                <a:cs typeface="Open Sans"/>
                <a:sym typeface="Open Sans"/>
              </a:rPr>
              <a:t>•Launch Site KSC LC-39A has a </a:t>
            </a:r>
          </a:p>
        </p:txBody>
      </p:sp>
      <p:sp>
        <p:nvSpPr>
          <p:cNvPr id="11" name="TextBox 11"/>
          <p:cNvSpPr txBox="1"/>
          <p:nvPr/>
        </p:nvSpPr>
        <p:spPr>
          <a:xfrm>
            <a:off x="3113027" y="11438449"/>
            <a:ext cx="6780305" cy="870699"/>
          </a:xfrm>
          <a:prstGeom prst="rect">
            <a:avLst/>
          </a:prstGeom>
        </p:spPr>
        <p:txBody>
          <a:bodyPr lIns="0" tIns="0" rIns="0" bIns="0" rtlCol="0" anchor="t">
            <a:spAutoFit/>
          </a:bodyPr>
          <a:lstStyle/>
          <a:p>
            <a:pPr algn="l">
              <a:lnSpc>
                <a:spcPts val="7056"/>
              </a:lnSpc>
            </a:pPr>
            <a:r>
              <a:rPr lang="en-US" sz="4704" spc="14">
                <a:solidFill>
                  <a:srgbClr val="FFFFFF"/>
                </a:solidFill>
                <a:latin typeface="Open Sans"/>
                <a:ea typeface="Open Sans"/>
                <a:cs typeface="Open Sans"/>
                <a:sym typeface="Open Sans"/>
              </a:rPr>
              <a:t>very high Success Rate.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411311" y="4318330"/>
            <a:ext cx="12450632" cy="8127997"/>
          </a:xfrm>
          <a:custGeom>
            <a:avLst/>
            <a:gdLst/>
            <a:ahLst/>
            <a:cxnLst/>
            <a:rect l="l" t="t" r="r" b="b"/>
            <a:pathLst>
              <a:path w="12450632" h="8127997">
                <a:moveTo>
                  <a:pt x="0" y="0"/>
                </a:moveTo>
                <a:lnTo>
                  <a:pt x="12450632" y="0"/>
                </a:lnTo>
                <a:lnTo>
                  <a:pt x="12450632" y="8127997"/>
                </a:lnTo>
                <a:lnTo>
                  <a:pt x="0" y="812799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105248" y="1077497"/>
            <a:ext cx="14625095" cy="2337359"/>
          </a:xfrm>
          <a:prstGeom prst="rect">
            <a:avLst/>
          </a:prstGeom>
        </p:spPr>
        <p:txBody>
          <a:bodyPr lIns="0" tIns="0" rIns="0" bIns="0" rtlCol="0" anchor="t">
            <a:spAutoFit/>
          </a:bodyPr>
          <a:lstStyle/>
          <a:p>
            <a:pPr algn="l">
              <a:lnSpc>
                <a:spcPts val="8895"/>
              </a:lnSpc>
            </a:pPr>
            <a:r>
              <a:rPr lang="en-US" sz="8400" b="1" spc="25">
                <a:solidFill>
                  <a:srgbClr val="000000"/>
                </a:solidFill>
                <a:latin typeface="Open Sans Bold"/>
                <a:ea typeface="Open Sans Bold"/>
                <a:cs typeface="Open Sans Bold"/>
                <a:sym typeface="Open Sans Bold"/>
              </a:rPr>
              <a:t>Distance from the launch site KSC LC-39A to its proximities</a:t>
            </a:r>
          </a:p>
        </p:txBody>
      </p:sp>
      <p:sp>
        <p:nvSpPr>
          <p:cNvPr id="5" name="TextBox 5"/>
          <p:cNvSpPr txBox="1"/>
          <p:nvPr/>
        </p:nvSpPr>
        <p:spPr>
          <a:xfrm>
            <a:off x="1447800" y="4483913"/>
            <a:ext cx="2498827" cy="549183"/>
          </a:xfrm>
          <a:prstGeom prst="rect">
            <a:avLst/>
          </a:prstGeom>
        </p:spPr>
        <p:txBody>
          <a:bodyPr lIns="0" tIns="0" rIns="0" bIns="0" rtlCol="0" anchor="t">
            <a:spAutoFit/>
          </a:bodyPr>
          <a:lstStyle/>
          <a:p>
            <a:pPr algn="l">
              <a:lnSpc>
                <a:spcPts val="4384"/>
              </a:lnSpc>
            </a:pPr>
            <a:r>
              <a:rPr lang="en-US" sz="3131" spc="9">
                <a:solidFill>
                  <a:srgbClr val="D5D5D5"/>
                </a:solidFill>
                <a:latin typeface="Open Sans"/>
                <a:ea typeface="Open Sans"/>
                <a:cs typeface="Open Sans"/>
                <a:sym typeface="Open Sans"/>
              </a:rPr>
              <a:t>Explanation: </a:t>
            </a:r>
          </a:p>
        </p:txBody>
      </p:sp>
      <p:sp>
        <p:nvSpPr>
          <p:cNvPr id="6" name="TextBox 6"/>
          <p:cNvSpPr txBox="1"/>
          <p:nvPr/>
        </p:nvSpPr>
        <p:spPr>
          <a:xfrm>
            <a:off x="2565397" y="5218595"/>
            <a:ext cx="6728689" cy="464963"/>
          </a:xfrm>
          <a:prstGeom prst="rect">
            <a:avLst/>
          </a:prstGeom>
        </p:spPr>
        <p:txBody>
          <a:bodyPr lIns="0" tIns="0" rIns="0" bIns="0" rtlCol="0" anchor="t">
            <a:spAutoFit/>
          </a:bodyPr>
          <a:lstStyle/>
          <a:p>
            <a:pPr algn="l">
              <a:lnSpc>
                <a:spcPts val="3699"/>
              </a:lnSpc>
            </a:pPr>
            <a:r>
              <a:rPr lang="en-US" sz="2784" spc="8">
                <a:solidFill>
                  <a:srgbClr val="FFFFFF"/>
                </a:solidFill>
                <a:latin typeface="Open Sans"/>
                <a:ea typeface="Open Sans"/>
                <a:cs typeface="Open Sans"/>
                <a:sym typeface="Open Sans"/>
              </a:rPr>
              <a:t>•From the visual analysis of the launch </a:t>
            </a:r>
          </a:p>
        </p:txBody>
      </p:sp>
      <p:sp>
        <p:nvSpPr>
          <p:cNvPr id="7" name="TextBox 7"/>
          <p:cNvSpPr txBox="1"/>
          <p:nvPr/>
        </p:nvSpPr>
        <p:spPr>
          <a:xfrm>
            <a:off x="2889504" y="5688501"/>
            <a:ext cx="6778933" cy="934869"/>
          </a:xfrm>
          <a:prstGeom prst="rect">
            <a:avLst/>
          </a:prstGeom>
        </p:spPr>
        <p:txBody>
          <a:bodyPr lIns="0" tIns="0" rIns="0" bIns="0" rtlCol="0" anchor="t">
            <a:spAutoFit/>
          </a:bodyPr>
          <a:lstStyle/>
          <a:p>
            <a:pPr algn="l">
              <a:lnSpc>
                <a:spcPts val="3699"/>
              </a:lnSpc>
            </a:pPr>
            <a:r>
              <a:rPr lang="en-US" sz="2784" spc="8">
                <a:solidFill>
                  <a:srgbClr val="FFFFFF"/>
                </a:solidFill>
                <a:latin typeface="Open Sans"/>
                <a:ea typeface="Open Sans"/>
                <a:cs typeface="Open Sans"/>
                <a:sym typeface="Open Sans"/>
              </a:rPr>
              <a:t>site KSC LC-39A we can clearly see that it is: </a:t>
            </a:r>
          </a:p>
        </p:txBody>
      </p:sp>
      <p:sp>
        <p:nvSpPr>
          <p:cNvPr id="8" name="TextBox 8"/>
          <p:cNvSpPr txBox="1"/>
          <p:nvPr/>
        </p:nvSpPr>
        <p:spPr>
          <a:xfrm>
            <a:off x="3124200" y="6538379"/>
            <a:ext cx="6538274" cy="2025034"/>
          </a:xfrm>
          <a:prstGeom prst="rect">
            <a:avLst/>
          </a:prstGeom>
        </p:spPr>
        <p:txBody>
          <a:bodyPr lIns="0" tIns="0" rIns="0" bIns="0" rtlCol="0" anchor="t">
            <a:spAutoFit/>
          </a:bodyPr>
          <a:lstStyle/>
          <a:p>
            <a:pPr algn="l">
              <a:lnSpc>
                <a:spcPts val="6483"/>
              </a:lnSpc>
            </a:pPr>
            <a:r>
              <a:rPr lang="en-US" sz="2784" spc="8">
                <a:solidFill>
                  <a:srgbClr val="FFFFFF"/>
                </a:solidFill>
                <a:latin typeface="Open Sans"/>
                <a:ea typeface="Open Sans"/>
                <a:cs typeface="Open Sans"/>
                <a:sym typeface="Open Sans"/>
              </a:rPr>
              <a:t>-relative close to railway (15.23 km) </a:t>
            </a:r>
          </a:p>
          <a:p>
            <a:pPr algn="l">
              <a:lnSpc>
                <a:spcPts val="3699"/>
              </a:lnSpc>
            </a:pPr>
            <a:r>
              <a:rPr lang="en-US" sz="2784" spc="8">
                <a:solidFill>
                  <a:srgbClr val="FFFFFF"/>
                </a:solidFill>
                <a:latin typeface="Open Sans"/>
                <a:ea typeface="Open Sans"/>
                <a:cs typeface="Open Sans"/>
                <a:sym typeface="Open Sans"/>
              </a:rPr>
              <a:t>-relative close to highway (20.28 km) </a:t>
            </a:r>
          </a:p>
          <a:p>
            <a:pPr algn="l">
              <a:lnSpc>
                <a:spcPts val="6483"/>
              </a:lnSpc>
            </a:pPr>
            <a:r>
              <a:rPr lang="en-US" sz="2784" spc="8">
                <a:solidFill>
                  <a:srgbClr val="FFFFFF"/>
                </a:solidFill>
                <a:latin typeface="Open Sans"/>
                <a:ea typeface="Open Sans"/>
                <a:cs typeface="Open Sans"/>
                <a:sym typeface="Open Sans"/>
              </a:rPr>
              <a:t>-relative close to coastline (14.99 km) </a:t>
            </a:r>
          </a:p>
        </p:txBody>
      </p:sp>
      <p:sp>
        <p:nvSpPr>
          <p:cNvPr id="9" name="TextBox 9"/>
          <p:cNvSpPr txBox="1"/>
          <p:nvPr/>
        </p:nvSpPr>
        <p:spPr>
          <a:xfrm>
            <a:off x="2565397" y="8745131"/>
            <a:ext cx="6221273" cy="464963"/>
          </a:xfrm>
          <a:prstGeom prst="rect">
            <a:avLst/>
          </a:prstGeom>
        </p:spPr>
        <p:txBody>
          <a:bodyPr lIns="0" tIns="0" rIns="0" bIns="0" rtlCol="0" anchor="t">
            <a:spAutoFit/>
          </a:bodyPr>
          <a:lstStyle/>
          <a:p>
            <a:pPr algn="l">
              <a:lnSpc>
                <a:spcPts val="3699"/>
              </a:lnSpc>
            </a:pPr>
            <a:r>
              <a:rPr lang="en-US" sz="2784" spc="8">
                <a:solidFill>
                  <a:srgbClr val="FFFFFF"/>
                </a:solidFill>
                <a:latin typeface="Open Sans"/>
                <a:ea typeface="Open Sans"/>
                <a:cs typeface="Open Sans"/>
                <a:sym typeface="Open Sans"/>
              </a:rPr>
              <a:t>•Also the launch site KSC LC-39A is </a:t>
            </a:r>
          </a:p>
        </p:txBody>
      </p:sp>
      <p:sp>
        <p:nvSpPr>
          <p:cNvPr id="10" name="TextBox 10"/>
          <p:cNvSpPr txBox="1"/>
          <p:nvPr/>
        </p:nvSpPr>
        <p:spPr>
          <a:xfrm>
            <a:off x="2889504" y="9215037"/>
            <a:ext cx="5253076" cy="934869"/>
          </a:xfrm>
          <a:prstGeom prst="rect">
            <a:avLst/>
          </a:prstGeom>
        </p:spPr>
        <p:txBody>
          <a:bodyPr lIns="0" tIns="0" rIns="0" bIns="0" rtlCol="0" anchor="t">
            <a:spAutoFit/>
          </a:bodyPr>
          <a:lstStyle/>
          <a:p>
            <a:pPr algn="l">
              <a:lnSpc>
                <a:spcPts val="3699"/>
              </a:lnSpc>
            </a:pPr>
            <a:r>
              <a:rPr lang="en-US" sz="2784" spc="8">
                <a:solidFill>
                  <a:srgbClr val="FFFFFF"/>
                </a:solidFill>
                <a:latin typeface="Open Sans"/>
                <a:ea typeface="Open Sans"/>
                <a:cs typeface="Open Sans"/>
                <a:sym typeface="Open Sans"/>
              </a:rPr>
              <a:t>relative close to its closest city Titusville (16.32 km). </a:t>
            </a:r>
          </a:p>
        </p:txBody>
      </p:sp>
      <p:sp>
        <p:nvSpPr>
          <p:cNvPr id="11" name="TextBox 11"/>
          <p:cNvSpPr txBox="1"/>
          <p:nvPr/>
        </p:nvSpPr>
        <p:spPr>
          <a:xfrm>
            <a:off x="2565397" y="10064915"/>
            <a:ext cx="6580108" cy="731663"/>
          </a:xfrm>
          <a:prstGeom prst="rect">
            <a:avLst/>
          </a:prstGeom>
        </p:spPr>
        <p:txBody>
          <a:bodyPr lIns="0" tIns="0" rIns="0" bIns="0" rtlCol="0" anchor="t">
            <a:spAutoFit/>
          </a:bodyPr>
          <a:lstStyle/>
          <a:p>
            <a:pPr algn="l">
              <a:lnSpc>
                <a:spcPts val="6483"/>
              </a:lnSpc>
            </a:pPr>
            <a:r>
              <a:rPr lang="en-US" sz="2784" spc="8">
                <a:solidFill>
                  <a:srgbClr val="FFFFFF"/>
                </a:solidFill>
                <a:latin typeface="Open Sans"/>
                <a:ea typeface="Open Sans"/>
                <a:cs typeface="Open Sans"/>
                <a:sym typeface="Open Sans"/>
              </a:rPr>
              <a:t>•Failed rocket with its high speed can </a:t>
            </a:r>
          </a:p>
        </p:txBody>
      </p:sp>
      <p:sp>
        <p:nvSpPr>
          <p:cNvPr id="12" name="TextBox 12"/>
          <p:cNvSpPr txBox="1"/>
          <p:nvPr/>
        </p:nvSpPr>
        <p:spPr>
          <a:xfrm>
            <a:off x="2889504" y="11020596"/>
            <a:ext cx="6140606" cy="1185691"/>
          </a:xfrm>
          <a:prstGeom prst="rect">
            <a:avLst/>
          </a:prstGeom>
        </p:spPr>
        <p:txBody>
          <a:bodyPr lIns="0" tIns="0" rIns="0" bIns="0" rtlCol="0" anchor="t">
            <a:spAutoFit/>
          </a:bodyPr>
          <a:lstStyle/>
          <a:p>
            <a:pPr algn="l">
              <a:lnSpc>
                <a:spcPts val="1392"/>
              </a:lnSpc>
            </a:pPr>
            <a:r>
              <a:rPr lang="en-US" sz="2784" spc="8">
                <a:solidFill>
                  <a:srgbClr val="FFFFFF"/>
                </a:solidFill>
                <a:latin typeface="Open Sans"/>
                <a:ea typeface="Open Sans"/>
                <a:cs typeface="Open Sans"/>
                <a:sym typeface="Open Sans"/>
              </a:rPr>
              <a:t>cover distances like 15-20 km in few </a:t>
            </a:r>
          </a:p>
          <a:p>
            <a:pPr algn="l">
              <a:lnSpc>
                <a:spcPts val="6007"/>
              </a:lnSpc>
            </a:pPr>
            <a:r>
              <a:rPr lang="en-US" sz="2784" spc="8">
                <a:solidFill>
                  <a:srgbClr val="FFFFFF"/>
                </a:solidFill>
                <a:latin typeface="Open Sans"/>
                <a:ea typeface="Open Sans"/>
                <a:cs typeface="Open Sans"/>
                <a:sym typeface="Open Sans"/>
              </a:rPr>
              <a:t>seconds. It could be potentially </a:t>
            </a:r>
          </a:p>
          <a:p>
            <a:pPr algn="l">
              <a:lnSpc>
                <a:spcPts val="1392"/>
              </a:lnSpc>
            </a:pPr>
            <a:r>
              <a:rPr lang="en-US" sz="2784" spc="8">
                <a:solidFill>
                  <a:srgbClr val="FFFFFF"/>
                </a:solidFill>
                <a:latin typeface="Open Sans"/>
                <a:ea typeface="Open Sans"/>
                <a:cs typeface="Open Sans"/>
                <a:sym typeface="Open Sans"/>
              </a:rPr>
              <a:t>dangerous to populated areas.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503503" y="3435448"/>
            <a:ext cx="20098131" cy="3525902"/>
          </a:xfrm>
          <a:prstGeom prst="rect">
            <a:avLst/>
          </a:prstGeom>
        </p:spPr>
        <p:txBody>
          <a:bodyPr lIns="0" tIns="0" rIns="0" bIns="0" rtlCol="0" anchor="t">
            <a:spAutoFit/>
          </a:bodyPr>
          <a:lstStyle/>
          <a:p>
            <a:pPr algn="l">
              <a:lnSpc>
                <a:spcPts val="13966"/>
              </a:lnSpc>
            </a:pPr>
            <a:r>
              <a:rPr lang="en-US" sz="11600" b="1" spc="34" dirty="0">
                <a:latin typeface="Open Sans Bold"/>
                <a:ea typeface="Open Sans Bold"/>
                <a:cs typeface="Open Sans Bold"/>
                <a:sym typeface="Open Sans Bold"/>
              </a:rPr>
              <a:t>Build a Dashboard with </a:t>
            </a:r>
            <a:r>
              <a:rPr lang="en-US" sz="11600" b="1" spc="34" dirty="0" err="1">
                <a:latin typeface="Open Sans Bold"/>
                <a:ea typeface="Open Sans Bold"/>
                <a:cs typeface="Open Sans Bold"/>
                <a:sym typeface="Open Sans Bold"/>
              </a:rPr>
              <a:t>Plotly</a:t>
            </a:r>
            <a:r>
              <a:rPr lang="en-US" sz="11600" b="1" spc="34" dirty="0">
                <a:latin typeface="Open Sans Bold"/>
                <a:ea typeface="Open Sans Bold"/>
                <a:cs typeface="Open Sans Bold"/>
                <a:sym typeface="Open Sans Bold"/>
              </a:rPr>
              <a:t> Dash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24377650" cy="13712428"/>
          </a:xfrm>
          <a:prstGeom prst="rect">
            <a:avLst/>
          </a:prstGeom>
        </p:spPr>
      </p:pic>
      <p:sp>
        <p:nvSpPr>
          <p:cNvPr id="15" name="Rectangle 14">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24377650" cy="13712428"/>
          </a:xfrm>
          <a:prstGeom prst="rect">
            <a:avLst/>
          </a:prstGeom>
        </p:spPr>
      </p:pic>
      <p:sp>
        <p:nvSpPr>
          <p:cNvPr id="4" name="TextBox 4"/>
          <p:cNvSpPr txBox="1"/>
          <p:nvPr/>
        </p:nvSpPr>
        <p:spPr>
          <a:xfrm>
            <a:off x="1436914" y="1062556"/>
            <a:ext cx="6423034" cy="10585158"/>
          </a:xfrm>
          <a:prstGeom prst="rect">
            <a:avLst/>
          </a:prstGeom>
        </p:spPr>
        <p:txBody>
          <a:bodyPr vert="horz" lIns="91440" tIns="45720" rIns="91440" bIns="45720" rtlCol="0" anchor="ctr">
            <a:normAutofit/>
          </a:bodyPr>
          <a:lstStyle/>
          <a:p>
            <a:pPr>
              <a:spcBef>
                <a:spcPct val="0"/>
              </a:spcBef>
              <a:spcAft>
                <a:spcPts val="600"/>
              </a:spcAft>
            </a:pPr>
            <a:r>
              <a:rPr lang="en-US" sz="3600" b="1" cap="all" spc="25">
                <a:ln w="3175" cmpd="sng">
                  <a:noFill/>
                </a:ln>
                <a:solidFill>
                  <a:srgbClr val="FFFFFF"/>
                </a:solidFill>
                <a:latin typeface="+mj-lt"/>
                <a:ea typeface="+mj-ea"/>
                <a:cs typeface="+mj-cs"/>
                <a:sym typeface="Open Sans Bold"/>
              </a:rPr>
              <a:t>Introduction</a:t>
            </a:r>
          </a:p>
        </p:txBody>
      </p:sp>
      <p:sp useBgFill="1">
        <p:nvSpPr>
          <p:cNvPr id="21" name="Freeform: Shape 20">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8844216" y="0"/>
            <a:ext cx="15539784" cy="13716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9" name="TextBox 7">
            <a:extLst>
              <a:ext uri="{FF2B5EF4-FFF2-40B4-BE49-F238E27FC236}">
                <a16:creationId xmlns:a16="http://schemas.microsoft.com/office/drawing/2014/main" id="{00BDA06A-D7E3-C4DD-9268-49180839D84B}"/>
              </a:ext>
            </a:extLst>
          </p:cNvPr>
          <p:cNvGraphicFramePr/>
          <p:nvPr>
            <p:extLst>
              <p:ext uri="{D42A27DB-BD31-4B8C-83A1-F6EECF244321}">
                <p14:modId xmlns:p14="http://schemas.microsoft.com/office/powerpoint/2010/main" val="1591570588"/>
              </p:ext>
            </p:extLst>
          </p:nvPr>
        </p:nvGraphicFramePr>
        <p:xfrm>
          <a:off x="11234058" y="1587640"/>
          <a:ext cx="11483068" cy="10341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6822681"/>
          </a:xfrm>
          <a:custGeom>
            <a:avLst/>
            <a:gdLst/>
            <a:ahLst/>
            <a:cxnLst/>
            <a:rect l="l" t="t" r="r" b="b"/>
            <a:pathLst>
              <a:path w="21590003" h="6822681">
                <a:moveTo>
                  <a:pt x="0" y="0"/>
                </a:moveTo>
                <a:lnTo>
                  <a:pt x="21590003" y="0"/>
                </a:lnTo>
                <a:lnTo>
                  <a:pt x="21590003" y="6822681"/>
                </a:lnTo>
                <a:lnTo>
                  <a:pt x="0" y="6822681"/>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505200" y="789530"/>
            <a:ext cx="18770603"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Launch success count for all sites</a:t>
            </a:r>
          </a:p>
        </p:txBody>
      </p:sp>
      <p:sp>
        <p:nvSpPr>
          <p:cNvPr id="5" name="TextBox 5"/>
          <p:cNvSpPr txBox="1"/>
          <p:nvPr/>
        </p:nvSpPr>
        <p:spPr>
          <a:xfrm>
            <a:off x="1447800" y="10134381"/>
            <a:ext cx="3705158" cy="824817"/>
          </a:xfrm>
          <a:prstGeom prst="rect">
            <a:avLst/>
          </a:prstGeom>
        </p:spPr>
        <p:txBody>
          <a:bodyPr lIns="0" tIns="0" rIns="0" bIns="0" rtlCol="0" anchor="t">
            <a:spAutoFit/>
          </a:bodyPr>
          <a:lstStyle/>
          <a:p>
            <a:pPr algn="l">
              <a:lnSpc>
                <a:spcPts val="6501"/>
              </a:lnSpc>
            </a:pPr>
            <a:r>
              <a:rPr lang="en-US" sz="4643" spc="13">
                <a:solidFill>
                  <a:srgbClr val="D5D5D5"/>
                </a:solidFill>
                <a:latin typeface="Open Sans"/>
                <a:ea typeface="Open Sans"/>
                <a:cs typeface="Open Sans"/>
                <a:sym typeface="Open Sans"/>
              </a:rPr>
              <a:t>Explanation: </a:t>
            </a:r>
          </a:p>
        </p:txBody>
      </p:sp>
      <p:sp>
        <p:nvSpPr>
          <p:cNvPr id="6" name="TextBox 6"/>
          <p:cNvSpPr txBox="1"/>
          <p:nvPr/>
        </p:nvSpPr>
        <p:spPr>
          <a:xfrm>
            <a:off x="2565397" y="11237090"/>
            <a:ext cx="18605611" cy="675637"/>
          </a:xfrm>
          <a:prstGeom prst="rect">
            <a:avLst/>
          </a:prstGeom>
        </p:spPr>
        <p:txBody>
          <a:bodyPr lIns="0" tIns="0" rIns="0" bIns="0" rtlCol="0" anchor="t">
            <a:spAutoFit/>
          </a:bodyPr>
          <a:lstStyle/>
          <a:p>
            <a:pPr algn="l">
              <a:lnSpc>
                <a:spcPts val="5399"/>
              </a:lnSpc>
            </a:pPr>
            <a:r>
              <a:rPr lang="en-US" sz="4127" spc="12">
                <a:solidFill>
                  <a:srgbClr val="FFFFFF"/>
                </a:solidFill>
                <a:latin typeface="Open Sans"/>
                <a:ea typeface="Open Sans"/>
                <a:cs typeface="Open Sans"/>
                <a:sym typeface="Open Sans"/>
              </a:rPr>
              <a:t>•The chart clearly shows that from all the sites, KSC LC-39A has the most </a:t>
            </a:r>
          </a:p>
        </p:txBody>
      </p:sp>
      <p:sp>
        <p:nvSpPr>
          <p:cNvPr id="7" name="TextBox 7"/>
          <p:cNvSpPr txBox="1"/>
          <p:nvPr/>
        </p:nvSpPr>
        <p:spPr>
          <a:xfrm>
            <a:off x="3045971" y="11922890"/>
            <a:ext cx="5186458" cy="675637"/>
          </a:xfrm>
          <a:prstGeom prst="rect">
            <a:avLst/>
          </a:prstGeom>
        </p:spPr>
        <p:txBody>
          <a:bodyPr lIns="0" tIns="0" rIns="0" bIns="0" rtlCol="0" anchor="t">
            <a:spAutoFit/>
          </a:bodyPr>
          <a:lstStyle/>
          <a:p>
            <a:pPr algn="l">
              <a:lnSpc>
                <a:spcPts val="5399"/>
              </a:lnSpc>
            </a:pPr>
            <a:r>
              <a:rPr lang="en-US" sz="4127" spc="16">
                <a:solidFill>
                  <a:srgbClr val="FFFFFF"/>
                </a:solidFill>
                <a:latin typeface="Open Sans"/>
                <a:ea typeface="Open Sans"/>
                <a:cs typeface="Open Sans"/>
                <a:sym typeface="Open Sans"/>
              </a:rPr>
              <a:t>successful launches.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97003" y="3048000"/>
            <a:ext cx="21590003" cy="6822681"/>
          </a:xfrm>
          <a:custGeom>
            <a:avLst/>
            <a:gdLst/>
            <a:ahLst/>
            <a:cxnLst/>
            <a:rect l="l" t="t" r="r" b="b"/>
            <a:pathLst>
              <a:path w="21590003" h="6822681">
                <a:moveTo>
                  <a:pt x="0" y="0"/>
                </a:moveTo>
                <a:lnTo>
                  <a:pt x="21590003" y="0"/>
                </a:lnTo>
                <a:lnTo>
                  <a:pt x="21590003" y="6822681"/>
                </a:lnTo>
                <a:lnTo>
                  <a:pt x="0" y="6822681"/>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4038599" y="838200"/>
            <a:ext cx="19543319"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Highest launch success ratio</a:t>
            </a:r>
          </a:p>
        </p:txBody>
      </p:sp>
      <p:sp>
        <p:nvSpPr>
          <p:cNvPr id="5" name="TextBox 5"/>
          <p:cNvSpPr txBox="1"/>
          <p:nvPr/>
        </p:nvSpPr>
        <p:spPr>
          <a:xfrm>
            <a:off x="1447800" y="10134381"/>
            <a:ext cx="3705158" cy="824817"/>
          </a:xfrm>
          <a:prstGeom prst="rect">
            <a:avLst/>
          </a:prstGeom>
        </p:spPr>
        <p:txBody>
          <a:bodyPr lIns="0" tIns="0" rIns="0" bIns="0" rtlCol="0" anchor="t">
            <a:spAutoFit/>
          </a:bodyPr>
          <a:lstStyle/>
          <a:p>
            <a:pPr algn="l">
              <a:lnSpc>
                <a:spcPts val="6501"/>
              </a:lnSpc>
            </a:pPr>
            <a:r>
              <a:rPr lang="en-US" sz="4643" spc="13">
                <a:solidFill>
                  <a:srgbClr val="D5D5D5"/>
                </a:solidFill>
                <a:latin typeface="Open Sans"/>
                <a:ea typeface="Open Sans"/>
                <a:cs typeface="Open Sans"/>
                <a:sym typeface="Open Sans"/>
              </a:rPr>
              <a:t>Explanation: </a:t>
            </a:r>
          </a:p>
        </p:txBody>
      </p:sp>
      <p:sp>
        <p:nvSpPr>
          <p:cNvPr id="6" name="TextBox 6"/>
          <p:cNvSpPr txBox="1"/>
          <p:nvPr/>
        </p:nvSpPr>
        <p:spPr>
          <a:xfrm>
            <a:off x="2565397" y="11237090"/>
            <a:ext cx="20487351" cy="675637"/>
          </a:xfrm>
          <a:prstGeom prst="rect">
            <a:avLst/>
          </a:prstGeom>
        </p:spPr>
        <p:txBody>
          <a:bodyPr lIns="0" tIns="0" rIns="0" bIns="0" rtlCol="0" anchor="t">
            <a:spAutoFit/>
          </a:bodyPr>
          <a:lstStyle/>
          <a:p>
            <a:pPr algn="l">
              <a:lnSpc>
                <a:spcPts val="5399"/>
              </a:lnSpc>
            </a:pPr>
            <a:r>
              <a:rPr lang="en-US" sz="4127" spc="12">
                <a:solidFill>
                  <a:srgbClr val="FFFFFF"/>
                </a:solidFill>
                <a:latin typeface="Open Sans"/>
                <a:ea typeface="Open Sans"/>
                <a:cs typeface="Open Sans"/>
                <a:sym typeface="Open Sans"/>
              </a:rPr>
              <a:t>•KSC LC-39A has the highest launch success rate (76.9%) with 10 successful and </a:t>
            </a:r>
          </a:p>
        </p:txBody>
      </p:sp>
      <p:sp>
        <p:nvSpPr>
          <p:cNvPr id="7" name="TextBox 7"/>
          <p:cNvSpPr txBox="1"/>
          <p:nvPr/>
        </p:nvSpPr>
        <p:spPr>
          <a:xfrm>
            <a:off x="3045971" y="11922890"/>
            <a:ext cx="5470931" cy="675637"/>
          </a:xfrm>
          <a:prstGeom prst="rect">
            <a:avLst/>
          </a:prstGeom>
        </p:spPr>
        <p:txBody>
          <a:bodyPr lIns="0" tIns="0" rIns="0" bIns="0" rtlCol="0" anchor="t">
            <a:spAutoFit/>
          </a:bodyPr>
          <a:lstStyle/>
          <a:p>
            <a:pPr algn="l">
              <a:lnSpc>
                <a:spcPts val="5399"/>
              </a:lnSpc>
            </a:pPr>
            <a:r>
              <a:rPr lang="en-US" sz="4127" spc="12">
                <a:solidFill>
                  <a:srgbClr val="FFFFFF"/>
                </a:solidFill>
                <a:latin typeface="Open Sans"/>
                <a:ea typeface="Open Sans"/>
                <a:cs typeface="Open Sans"/>
                <a:sym typeface="Open Sans"/>
              </a:rPr>
              <a:t>only 3 failed landings.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651997" y="3051067"/>
            <a:ext cx="13124355" cy="9518513"/>
          </a:xfrm>
          <a:custGeom>
            <a:avLst/>
            <a:gdLst/>
            <a:ahLst/>
            <a:cxnLst/>
            <a:rect l="l" t="t" r="r" b="b"/>
            <a:pathLst>
              <a:path w="13124355" h="9518513">
                <a:moveTo>
                  <a:pt x="0" y="0"/>
                </a:moveTo>
                <a:lnTo>
                  <a:pt x="13124354" y="0"/>
                </a:lnTo>
                <a:lnTo>
                  <a:pt x="13124354" y="9518514"/>
                </a:lnTo>
                <a:lnTo>
                  <a:pt x="0" y="9518514"/>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2565397" y="816293"/>
            <a:ext cx="20898936" cy="1378583"/>
          </a:xfrm>
          <a:prstGeom prst="rect">
            <a:avLst/>
          </a:prstGeom>
        </p:spPr>
        <p:txBody>
          <a:bodyPr wrap="square" lIns="0" tIns="0" rIns="0" bIns="0" rtlCol="0" anchor="t">
            <a:spAutoFit/>
          </a:bodyPr>
          <a:lstStyle/>
          <a:p>
            <a:pPr algn="l">
              <a:lnSpc>
                <a:spcPts val="11524"/>
              </a:lnSpc>
            </a:pPr>
            <a:r>
              <a:rPr lang="en-US" sz="8231" b="1" spc="24" dirty="0">
                <a:latin typeface="Open Sans Bold"/>
                <a:ea typeface="Open Sans Bold"/>
                <a:cs typeface="Open Sans Bold"/>
                <a:sym typeface="Open Sans Bold"/>
              </a:rPr>
              <a:t>Payload Mass vs. Launch Outcome</a:t>
            </a:r>
          </a:p>
        </p:txBody>
      </p:sp>
      <p:sp>
        <p:nvSpPr>
          <p:cNvPr id="5" name="TextBox 5"/>
          <p:cNvSpPr txBox="1"/>
          <p:nvPr/>
        </p:nvSpPr>
        <p:spPr>
          <a:xfrm>
            <a:off x="1447800" y="4679290"/>
            <a:ext cx="4308319" cy="953110"/>
          </a:xfrm>
          <a:prstGeom prst="rect">
            <a:avLst/>
          </a:prstGeom>
        </p:spPr>
        <p:txBody>
          <a:bodyPr lIns="0" tIns="0" rIns="0" bIns="0" rtlCol="0" anchor="t">
            <a:spAutoFit/>
          </a:bodyPr>
          <a:lstStyle/>
          <a:p>
            <a:pPr algn="l">
              <a:lnSpc>
                <a:spcPts val="7559"/>
              </a:lnSpc>
            </a:pPr>
            <a:r>
              <a:rPr lang="en-US" sz="5400" spc="16">
                <a:solidFill>
                  <a:srgbClr val="D5D5D5"/>
                </a:solidFill>
                <a:latin typeface="Open Sans"/>
                <a:ea typeface="Open Sans"/>
                <a:cs typeface="Open Sans"/>
                <a:sym typeface="Open Sans"/>
              </a:rPr>
              <a:t>Explanation: </a:t>
            </a:r>
          </a:p>
        </p:txBody>
      </p:sp>
      <p:sp>
        <p:nvSpPr>
          <p:cNvPr id="6" name="TextBox 6"/>
          <p:cNvSpPr txBox="1"/>
          <p:nvPr/>
        </p:nvSpPr>
        <p:spPr>
          <a:xfrm>
            <a:off x="2565397" y="5956497"/>
            <a:ext cx="5489591" cy="800024"/>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•The charts show </a:t>
            </a:r>
          </a:p>
        </p:txBody>
      </p:sp>
      <p:sp>
        <p:nvSpPr>
          <p:cNvPr id="7" name="TextBox 7"/>
          <p:cNvSpPr txBox="1"/>
          <p:nvPr/>
        </p:nvSpPr>
        <p:spPr>
          <a:xfrm>
            <a:off x="3124200" y="6769294"/>
            <a:ext cx="5402751" cy="4051221"/>
          </a:xfrm>
          <a:prstGeom prst="rect">
            <a:avLst/>
          </a:prstGeom>
        </p:spPr>
        <p:txBody>
          <a:bodyPr lIns="0" tIns="0" rIns="0" bIns="0" rtlCol="0" anchor="t">
            <a:spAutoFit/>
          </a:bodyPr>
          <a:lstStyle/>
          <a:p>
            <a:pPr algn="l">
              <a:lnSpc>
                <a:spcPts val="6398"/>
              </a:lnSpc>
            </a:pPr>
            <a:r>
              <a:rPr lang="en-US" sz="4800" spc="14">
                <a:solidFill>
                  <a:srgbClr val="FFFFFF"/>
                </a:solidFill>
                <a:latin typeface="Open Sans"/>
                <a:ea typeface="Open Sans"/>
                <a:cs typeface="Open Sans"/>
                <a:sym typeface="Open Sans"/>
              </a:rPr>
              <a:t>that payloads between 2000 and 5500 kg have the highest success rate.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983938" y="3435448"/>
            <a:ext cx="12998044" cy="5321265"/>
          </a:xfrm>
          <a:prstGeom prst="rect">
            <a:avLst/>
          </a:prstGeom>
        </p:spPr>
        <p:txBody>
          <a:bodyPr lIns="0" tIns="0" rIns="0" bIns="0" rtlCol="0" anchor="t">
            <a:spAutoFit/>
          </a:bodyPr>
          <a:lstStyle/>
          <a:p>
            <a:pPr>
              <a:lnSpc>
                <a:spcPts val="13966"/>
              </a:lnSpc>
            </a:pPr>
            <a:r>
              <a:rPr lang="en-US" sz="11600" b="1" spc="34" dirty="0">
                <a:latin typeface="Open Sans Bold"/>
                <a:ea typeface="Open Sans Bold"/>
                <a:cs typeface="Open Sans Bold"/>
                <a:sym typeface="Open Sans Bold"/>
              </a:rPr>
              <a:t>Predictive analysis (Classification)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213156" y="3949989"/>
            <a:ext cx="8249574" cy="2540003"/>
          </a:xfrm>
          <a:custGeom>
            <a:avLst/>
            <a:gdLst/>
            <a:ahLst/>
            <a:cxnLst/>
            <a:rect l="l" t="t" r="r" b="b"/>
            <a:pathLst>
              <a:path w="8249574" h="2540003">
                <a:moveTo>
                  <a:pt x="0" y="0"/>
                </a:moveTo>
                <a:lnTo>
                  <a:pt x="8249574" y="0"/>
                </a:lnTo>
                <a:lnTo>
                  <a:pt x="8249574" y="2540003"/>
                </a:lnTo>
                <a:lnTo>
                  <a:pt x="0" y="2540003"/>
                </a:lnTo>
                <a:lnTo>
                  <a:pt x="0" y="0"/>
                </a:lnTo>
                <a:close/>
              </a:path>
            </a:pathLst>
          </a:custGeom>
          <a:blipFill>
            <a:blip r:embed="rId2"/>
            <a:stretch>
              <a:fillRect/>
            </a:stretch>
          </a:blipFill>
        </p:spPr>
        <p:txBody>
          <a:bodyPr/>
          <a:lstStyle/>
          <a:p>
            <a:endParaRPr lang="en-US"/>
          </a:p>
        </p:txBody>
      </p:sp>
      <p:sp>
        <p:nvSpPr>
          <p:cNvPr id="4" name="Freeform 4"/>
          <p:cNvSpPr/>
          <p:nvPr/>
        </p:nvSpPr>
        <p:spPr>
          <a:xfrm>
            <a:off x="13210003" y="9776851"/>
            <a:ext cx="8255860" cy="2540003"/>
          </a:xfrm>
          <a:custGeom>
            <a:avLst/>
            <a:gdLst/>
            <a:ahLst/>
            <a:cxnLst/>
            <a:rect l="l" t="t" r="r" b="b"/>
            <a:pathLst>
              <a:path w="8255860" h="2540003">
                <a:moveTo>
                  <a:pt x="0" y="0"/>
                </a:moveTo>
                <a:lnTo>
                  <a:pt x="8255861" y="0"/>
                </a:lnTo>
                <a:lnTo>
                  <a:pt x="8255861" y="2540003"/>
                </a:lnTo>
                <a:lnTo>
                  <a:pt x="0" y="2540003"/>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511290" y="788565"/>
            <a:ext cx="12767310"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Classification Accuracy</a:t>
            </a:r>
          </a:p>
        </p:txBody>
      </p:sp>
      <p:sp>
        <p:nvSpPr>
          <p:cNvPr id="6" name="TextBox 6"/>
          <p:cNvSpPr txBox="1"/>
          <p:nvPr/>
        </p:nvSpPr>
        <p:spPr>
          <a:xfrm>
            <a:off x="1447800" y="3092625"/>
            <a:ext cx="3274324" cy="720938"/>
          </a:xfrm>
          <a:prstGeom prst="rect">
            <a:avLst/>
          </a:prstGeom>
        </p:spPr>
        <p:txBody>
          <a:bodyPr lIns="0" tIns="0" rIns="0" bIns="0" rtlCol="0" anchor="t">
            <a:spAutoFit/>
          </a:bodyPr>
          <a:lstStyle/>
          <a:p>
            <a:pPr algn="l">
              <a:lnSpc>
                <a:spcPts val="5745"/>
              </a:lnSpc>
            </a:pPr>
            <a:r>
              <a:rPr lang="en-US" sz="4104" spc="12">
                <a:solidFill>
                  <a:srgbClr val="D5D5D5"/>
                </a:solidFill>
                <a:latin typeface="Open Sans"/>
                <a:ea typeface="Open Sans"/>
                <a:cs typeface="Open Sans"/>
                <a:sym typeface="Open Sans"/>
              </a:rPr>
              <a:t>Explanation: </a:t>
            </a:r>
          </a:p>
        </p:txBody>
      </p:sp>
      <p:sp>
        <p:nvSpPr>
          <p:cNvPr id="7" name="TextBox 7"/>
          <p:cNvSpPr txBox="1"/>
          <p:nvPr/>
        </p:nvSpPr>
        <p:spPr>
          <a:xfrm>
            <a:off x="2565397" y="4040315"/>
            <a:ext cx="8440741" cy="619449"/>
          </a:xfrm>
          <a:prstGeom prst="rect">
            <a:avLst/>
          </a:prstGeom>
        </p:spPr>
        <p:txBody>
          <a:bodyPr lIns="0" tIns="0" rIns="0" bIns="0" rtlCol="0" anchor="t">
            <a:spAutoFit/>
          </a:bodyPr>
          <a:lstStyle/>
          <a:p>
            <a:pPr algn="l">
              <a:lnSpc>
                <a:spcPts val="4800"/>
              </a:lnSpc>
            </a:pPr>
            <a:r>
              <a:rPr lang="en-US" sz="3647" spc="10">
                <a:solidFill>
                  <a:srgbClr val="FFFFFF"/>
                </a:solidFill>
                <a:latin typeface="Open Sans"/>
                <a:ea typeface="Open Sans"/>
                <a:cs typeface="Open Sans"/>
                <a:sym typeface="Open Sans"/>
              </a:rPr>
              <a:t>•Based on the scores of the Test Set, </a:t>
            </a:r>
          </a:p>
        </p:txBody>
      </p:sp>
      <p:sp>
        <p:nvSpPr>
          <p:cNvPr id="8" name="TextBox 8"/>
          <p:cNvSpPr txBox="1"/>
          <p:nvPr/>
        </p:nvSpPr>
        <p:spPr>
          <a:xfrm>
            <a:off x="2990088" y="4649915"/>
            <a:ext cx="7715993" cy="1229049"/>
          </a:xfrm>
          <a:prstGeom prst="rect">
            <a:avLst/>
          </a:prstGeom>
        </p:spPr>
        <p:txBody>
          <a:bodyPr lIns="0" tIns="0" rIns="0" bIns="0" rtlCol="0" anchor="t">
            <a:spAutoFit/>
          </a:bodyPr>
          <a:lstStyle/>
          <a:p>
            <a:pPr algn="l">
              <a:lnSpc>
                <a:spcPts val="4800"/>
              </a:lnSpc>
            </a:pPr>
            <a:r>
              <a:rPr lang="en-US" sz="3647" spc="10">
                <a:solidFill>
                  <a:srgbClr val="FFFFFF"/>
                </a:solidFill>
                <a:latin typeface="Open Sans"/>
                <a:ea typeface="Open Sans"/>
                <a:cs typeface="Open Sans"/>
                <a:sym typeface="Open Sans"/>
              </a:rPr>
              <a:t>we can not confirm which method performs best. </a:t>
            </a:r>
          </a:p>
        </p:txBody>
      </p:sp>
      <p:sp>
        <p:nvSpPr>
          <p:cNvPr id="9" name="TextBox 9"/>
          <p:cNvSpPr txBox="1"/>
          <p:nvPr/>
        </p:nvSpPr>
        <p:spPr>
          <a:xfrm>
            <a:off x="2565397" y="5757863"/>
            <a:ext cx="7975273" cy="3400749"/>
          </a:xfrm>
          <a:prstGeom prst="rect">
            <a:avLst/>
          </a:prstGeom>
        </p:spPr>
        <p:txBody>
          <a:bodyPr lIns="0" tIns="0" rIns="0" bIns="0" rtlCol="0" anchor="t">
            <a:spAutoFit/>
          </a:bodyPr>
          <a:lstStyle/>
          <a:p>
            <a:pPr algn="l">
              <a:lnSpc>
                <a:spcPts val="8448"/>
              </a:lnSpc>
            </a:pPr>
            <a:r>
              <a:rPr lang="en-US" sz="3647" spc="10">
                <a:solidFill>
                  <a:srgbClr val="FFFFFF"/>
                </a:solidFill>
                <a:latin typeface="Open Sans"/>
                <a:ea typeface="Open Sans"/>
                <a:cs typeface="Open Sans"/>
                <a:sym typeface="Open Sans"/>
              </a:rPr>
              <a:t>•Same Test Set scores may be due </a:t>
            </a:r>
          </a:p>
          <a:p>
            <a:pPr algn="l">
              <a:lnSpc>
                <a:spcPts val="1823"/>
              </a:lnSpc>
            </a:pPr>
            <a:r>
              <a:rPr lang="en-US" sz="3647" spc="10">
                <a:solidFill>
                  <a:srgbClr val="FFFFFF"/>
                </a:solidFill>
                <a:latin typeface="Open Sans"/>
                <a:ea typeface="Open Sans"/>
                <a:cs typeface="Open Sans"/>
                <a:sym typeface="Open Sans"/>
              </a:rPr>
              <a:t>to the small test sample size (18 </a:t>
            </a:r>
          </a:p>
          <a:p>
            <a:pPr algn="l">
              <a:lnSpc>
                <a:spcPts val="7777"/>
              </a:lnSpc>
            </a:pPr>
            <a:r>
              <a:rPr lang="en-US" sz="3647" spc="10">
                <a:solidFill>
                  <a:srgbClr val="FFFFFF"/>
                </a:solidFill>
                <a:latin typeface="Open Sans"/>
                <a:ea typeface="Open Sans"/>
                <a:cs typeface="Open Sans"/>
                <a:sym typeface="Open Sans"/>
              </a:rPr>
              <a:t>samples). Therefore, we tested all </a:t>
            </a:r>
          </a:p>
          <a:p>
            <a:pPr algn="l">
              <a:lnSpc>
                <a:spcPts val="1823"/>
              </a:lnSpc>
            </a:pPr>
            <a:r>
              <a:rPr lang="en-US" sz="3647" spc="10">
                <a:solidFill>
                  <a:srgbClr val="FFFFFF"/>
                </a:solidFill>
                <a:latin typeface="Open Sans"/>
                <a:ea typeface="Open Sans"/>
                <a:cs typeface="Open Sans"/>
                <a:sym typeface="Open Sans"/>
              </a:rPr>
              <a:t>methods based on the whole </a:t>
            </a:r>
          </a:p>
          <a:p>
            <a:pPr algn="l">
              <a:lnSpc>
                <a:spcPts val="7777"/>
              </a:lnSpc>
            </a:pPr>
            <a:r>
              <a:rPr lang="en-US" sz="3647" spc="14">
                <a:solidFill>
                  <a:srgbClr val="FFFFFF"/>
                </a:solidFill>
                <a:latin typeface="Open Sans"/>
                <a:ea typeface="Open Sans"/>
                <a:cs typeface="Open Sans"/>
                <a:sym typeface="Open Sans"/>
              </a:rPr>
              <a:t>Dataset. </a:t>
            </a:r>
          </a:p>
        </p:txBody>
      </p:sp>
      <p:sp>
        <p:nvSpPr>
          <p:cNvPr id="10" name="TextBox 10"/>
          <p:cNvSpPr txBox="1"/>
          <p:nvPr/>
        </p:nvSpPr>
        <p:spPr>
          <a:xfrm>
            <a:off x="2565397" y="9323261"/>
            <a:ext cx="7623210" cy="676599"/>
          </a:xfrm>
          <a:prstGeom prst="rect">
            <a:avLst/>
          </a:prstGeom>
        </p:spPr>
        <p:txBody>
          <a:bodyPr lIns="0" tIns="0" rIns="0" bIns="0" rtlCol="0" anchor="t">
            <a:spAutoFit/>
          </a:bodyPr>
          <a:lstStyle/>
          <a:p>
            <a:pPr algn="l">
              <a:lnSpc>
                <a:spcPts val="5471"/>
              </a:lnSpc>
            </a:pPr>
            <a:r>
              <a:rPr lang="en-US" sz="3647" spc="10">
                <a:solidFill>
                  <a:srgbClr val="FFFFFF"/>
                </a:solidFill>
                <a:latin typeface="Open Sans"/>
                <a:ea typeface="Open Sans"/>
                <a:cs typeface="Open Sans"/>
                <a:sym typeface="Open Sans"/>
              </a:rPr>
              <a:t>•The scores of the whole Dataset </a:t>
            </a:r>
          </a:p>
        </p:txBody>
      </p:sp>
      <p:sp>
        <p:nvSpPr>
          <p:cNvPr id="11" name="TextBox 11"/>
          <p:cNvSpPr txBox="1"/>
          <p:nvPr/>
        </p:nvSpPr>
        <p:spPr>
          <a:xfrm>
            <a:off x="2990088" y="10056686"/>
            <a:ext cx="7960309" cy="2381574"/>
          </a:xfrm>
          <a:prstGeom prst="rect">
            <a:avLst/>
          </a:prstGeom>
        </p:spPr>
        <p:txBody>
          <a:bodyPr lIns="0" tIns="0" rIns="0" bIns="0" rtlCol="0" anchor="t">
            <a:spAutoFit/>
          </a:bodyPr>
          <a:lstStyle/>
          <a:p>
            <a:pPr algn="l">
              <a:lnSpc>
                <a:spcPts val="4129"/>
              </a:lnSpc>
            </a:pPr>
            <a:r>
              <a:rPr lang="en-US" sz="3647" spc="10">
                <a:solidFill>
                  <a:srgbClr val="FFFFFF"/>
                </a:solidFill>
                <a:latin typeface="Open Sans"/>
                <a:ea typeface="Open Sans"/>
                <a:cs typeface="Open Sans"/>
                <a:sym typeface="Open Sans"/>
              </a:rPr>
              <a:t>confirm that the best model is the </a:t>
            </a:r>
          </a:p>
          <a:p>
            <a:pPr algn="l">
              <a:lnSpc>
                <a:spcPts val="5471"/>
              </a:lnSpc>
            </a:pPr>
            <a:r>
              <a:rPr lang="en-US" sz="3647" spc="10">
                <a:solidFill>
                  <a:srgbClr val="FFFFFF"/>
                </a:solidFill>
                <a:latin typeface="Open Sans"/>
                <a:ea typeface="Open Sans"/>
                <a:cs typeface="Open Sans"/>
                <a:sym typeface="Open Sans"/>
              </a:rPr>
              <a:t>Decision Tree Model. This model </a:t>
            </a:r>
          </a:p>
          <a:p>
            <a:pPr algn="l">
              <a:lnSpc>
                <a:spcPts val="4129"/>
              </a:lnSpc>
            </a:pPr>
            <a:r>
              <a:rPr lang="en-US" sz="3647" spc="10">
                <a:solidFill>
                  <a:srgbClr val="FFFFFF"/>
                </a:solidFill>
                <a:latin typeface="Open Sans"/>
                <a:ea typeface="Open Sans"/>
                <a:cs typeface="Open Sans"/>
                <a:sym typeface="Open Sans"/>
              </a:rPr>
              <a:t>has not only higher scores, but also </a:t>
            </a:r>
          </a:p>
          <a:p>
            <a:pPr algn="l">
              <a:lnSpc>
                <a:spcPts val="5471"/>
              </a:lnSpc>
            </a:pPr>
            <a:r>
              <a:rPr lang="en-US" sz="3647" spc="10">
                <a:solidFill>
                  <a:srgbClr val="FFFFFF"/>
                </a:solidFill>
                <a:latin typeface="Open Sans"/>
                <a:ea typeface="Open Sans"/>
                <a:cs typeface="Open Sans"/>
                <a:sym typeface="Open Sans"/>
              </a:rPr>
              <a:t>the highest accuracy.</a:t>
            </a:r>
          </a:p>
        </p:txBody>
      </p:sp>
      <p:sp>
        <p:nvSpPr>
          <p:cNvPr id="12" name="TextBox 12"/>
          <p:cNvSpPr txBox="1"/>
          <p:nvPr/>
        </p:nvSpPr>
        <p:spPr>
          <a:xfrm>
            <a:off x="12500610" y="3022244"/>
            <a:ext cx="9738608" cy="776964"/>
          </a:xfrm>
          <a:prstGeom prst="rect">
            <a:avLst/>
          </a:prstGeom>
        </p:spPr>
        <p:txBody>
          <a:bodyPr lIns="0" tIns="0" rIns="0" bIns="0" rtlCol="0" anchor="t">
            <a:spAutoFit/>
          </a:bodyPr>
          <a:lstStyle/>
          <a:p>
            <a:pPr algn="l">
              <a:lnSpc>
                <a:spcPts val="6159"/>
              </a:lnSpc>
            </a:pPr>
            <a:r>
              <a:rPr lang="en-US" sz="4400" spc="13">
                <a:solidFill>
                  <a:srgbClr val="D5D5D5"/>
                </a:solidFill>
                <a:latin typeface="Open Sans"/>
                <a:ea typeface="Open Sans"/>
                <a:cs typeface="Open Sans"/>
                <a:sym typeface="Open Sans"/>
              </a:rPr>
              <a:t>Scores and Accuracy of the Test Set</a:t>
            </a:r>
          </a:p>
        </p:txBody>
      </p:sp>
      <p:sp>
        <p:nvSpPr>
          <p:cNvPr id="13" name="TextBox 13"/>
          <p:cNvSpPr txBox="1"/>
          <p:nvPr/>
        </p:nvSpPr>
        <p:spPr>
          <a:xfrm>
            <a:off x="11585572" y="8843058"/>
            <a:ext cx="11605279" cy="776964"/>
          </a:xfrm>
          <a:prstGeom prst="rect">
            <a:avLst/>
          </a:prstGeom>
        </p:spPr>
        <p:txBody>
          <a:bodyPr lIns="0" tIns="0" rIns="0" bIns="0" rtlCol="0" anchor="t">
            <a:spAutoFit/>
          </a:bodyPr>
          <a:lstStyle/>
          <a:p>
            <a:pPr algn="l">
              <a:lnSpc>
                <a:spcPts val="6159"/>
              </a:lnSpc>
            </a:pPr>
            <a:r>
              <a:rPr lang="en-US" sz="4400" spc="13">
                <a:solidFill>
                  <a:srgbClr val="D5D5D5"/>
                </a:solidFill>
                <a:latin typeface="Open Sans"/>
                <a:ea typeface="Open Sans"/>
                <a:cs typeface="Open Sans"/>
                <a:sym typeface="Open Sans"/>
              </a:rPr>
              <a:t>Scores and Accuracy of the Entire Data Set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186228" y="3048000"/>
            <a:ext cx="10790987" cy="8253641"/>
          </a:xfrm>
          <a:custGeom>
            <a:avLst/>
            <a:gdLst/>
            <a:ahLst/>
            <a:cxnLst/>
            <a:rect l="l" t="t" r="r" b="b"/>
            <a:pathLst>
              <a:path w="10790987" h="8253641">
                <a:moveTo>
                  <a:pt x="0" y="0"/>
                </a:moveTo>
                <a:lnTo>
                  <a:pt x="10790987" y="0"/>
                </a:lnTo>
                <a:lnTo>
                  <a:pt x="10790987" y="8253641"/>
                </a:lnTo>
                <a:lnTo>
                  <a:pt x="0" y="8253641"/>
                </a:lnTo>
                <a:lnTo>
                  <a:pt x="0" y="0"/>
                </a:lnTo>
                <a:close/>
              </a:path>
            </a:pathLst>
          </a:custGeom>
          <a:blipFill>
            <a:blip r:embed="rId2"/>
            <a:stretch>
              <a:fillRect/>
            </a:stretch>
          </a:blipFill>
        </p:spPr>
        <p:txBody>
          <a:bodyPr/>
          <a:lstStyle/>
          <a:p>
            <a:endParaRPr lang="en-US"/>
          </a:p>
        </p:txBody>
      </p:sp>
      <p:sp>
        <p:nvSpPr>
          <p:cNvPr id="4" name="Freeform 4"/>
          <p:cNvSpPr/>
          <p:nvPr/>
        </p:nvSpPr>
        <p:spPr>
          <a:xfrm>
            <a:off x="3556645" y="6927618"/>
            <a:ext cx="5074101" cy="4382586"/>
          </a:xfrm>
          <a:custGeom>
            <a:avLst/>
            <a:gdLst/>
            <a:ahLst/>
            <a:cxnLst/>
            <a:rect l="l" t="t" r="r" b="b"/>
            <a:pathLst>
              <a:path w="5074101" h="4382586">
                <a:moveTo>
                  <a:pt x="0" y="0"/>
                </a:moveTo>
                <a:lnTo>
                  <a:pt x="5074100" y="0"/>
                </a:lnTo>
                <a:lnTo>
                  <a:pt x="5074100" y="4382586"/>
                </a:lnTo>
                <a:lnTo>
                  <a:pt x="0" y="4382586"/>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8015478" y="788565"/>
            <a:ext cx="9891522"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Confusion Matrix</a:t>
            </a:r>
          </a:p>
        </p:txBody>
      </p:sp>
      <p:sp>
        <p:nvSpPr>
          <p:cNvPr id="6" name="TextBox 6"/>
          <p:cNvSpPr txBox="1"/>
          <p:nvPr/>
        </p:nvSpPr>
        <p:spPr>
          <a:xfrm>
            <a:off x="1447800" y="3296536"/>
            <a:ext cx="2886570" cy="635060"/>
          </a:xfrm>
          <a:prstGeom prst="rect">
            <a:avLst/>
          </a:prstGeom>
        </p:spPr>
        <p:txBody>
          <a:bodyPr lIns="0" tIns="0" rIns="0" bIns="0" rtlCol="0" anchor="t">
            <a:spAutoFit/>
          </a:bodyPr>
          <a:lstStyle/>
          <a:p>
            <a:pPr algn="l">
              <a:lnSpc>
                <a:spcPts val="5065"/>
              </a:lnSpc>
            </a:pPr>
            <a:r>
              <a:rPr lang="en-US" sz="3618" spc="10">
                <a:solidFill>
                  <a:srgbClr val="D5D5D5"/>
                </a:solidFill>
                <a:latin typeface="Open Sans"/>
                <a:ea typeface="Open Sans"/>
                <a:cs typeface="Open Sans"/>
                <a:sym typeface="Open Sans"/>
              </a:rPr>
              <a:t>Explanation: </a:t>
            </a:r>
          </a:p>
        </p:txBody>
      </p:sp>
      <p:sp>
        <p:nvSpPr>
          <p:cNvPr id="7" name="TextBox 7"/>
          <p:cNvSpPr txBox="1"/>
          <p:nvPr/>
        </p:nvSpPr>
        <p:spPr>
          <a:xfrm>
            <a:off x="2565397" y="4131364"/>
            <a:ext cx="8237306" cy="542211"/>
          </a:xfrm>
          <a:prstGeom prst="rect">
            <a:avLst/>
          </a:prstGeom>
        </p:spPr>
        <p:txBody>
          <a:bodyPr lIns="0" tIns="0" rIns="0" bIns="0" rtlCol="0" anchor="t">
            <a:spAutoFit/>
          </a:bodyPr>
          <a:lstStyle/>
          <a:p>
            <a:pPr algn="l">
              <a:lnSpc>
                <a:spcPts val="4200"/>
              </a:lnSpc>
            </a:pPr>
            <a:r>
              <a:rPr lang="en-US" sz="3215" spc="9">
                <a:solidFill>
                  <a:srgbClr val="FFFFFF"/>
                </a:solidFill>
                <a:latin typeface="Open Sans"/>
                <a:ea typeface="Open Sans"/>
                <a:cs typeface="Open Sans"/>
                <a:sym typeface="Open Sans"/>
              </a:rPr>
              <a:t>•Examining the confusion matrix, we see </a:t>
            </a:r>
          </a:p>
        </p:txBody>
      </p:sp>
      <p:sp>
        <p:nvSpPr>
          <p:cNvPr id="8" name="TextBox 8"/>
          <p:cNvSpPr txBox="1"/>
          <p:nvPr/>
        </p:nvSpPr>
        <p:spPr>
          <a:xfrm>
            <a:off x="2939796" y="4664764"/>
            <a:ext cx="7891253" cy="1609011"/>
          </a:xfrm>
          <a:prstGeom prst="rect">
            <a:avLst/>
          </a:prstGeom>
        </p:spPr>
        <p:txBody>
          <a:bodyPr lIns="0" tIns="0" rIns="0" bIns="0" rtlCol="0" anchor="t">
            <a:spAutoFit/>
          </a:bodyPr>
          <a:lstStyle/>
          <a:p>
            <a:pPr algn="l">
              <a:lnSpc>
                <a:spcPts val="4200"/>
              </a:lnSpc>
            </a:pPr>
            <a:r>
              <a:rPr lang="en-US" sz="3215" spc="9">
                <a:solidFill>
                  <a:srgbClr val="FFFFFF"/>
                </a:solidFill>
                <a:latin typeface="Open Sans"/>
                <a:ea typeface="Open Sans"/>
                <a:cs typeface="Open Sans"/>
                <a:sym typeface="Open Sans"/>
              </a:rPr>
              <a:t>that logistic regression can distinguish between the different classes. We see that the major problem is false positives.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24377650" cy="13712428"/>
          </a:xfrm>
          <a:prstGeom prst="rect">
            <a:avLst/>
          </a:prstGeom>
        </p:spPr>
      </p:pic>
      <p:sp useBgFill="1">
        <p:nvSpPr>
          <p:cNvPr id="21" name="Rectangle 20">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1371598" y="2300152"/>
            <a:ext cx="7318778" cy="9115698"/>
          </a:xfrm>
          <a:prstGeom prst="rect">
            <a:avLst/>
          </a:prstGeom>
        </p:spPr>
        <p:txBody>
          <a:bodyPr vert="horz" lIns="91440" tIns="45720" rIns="91440" bIns="45720" rtlCol="0" anchor="ctr">
            <a:normAutofit/>
          </a:bodyPr>
          <a:lstStyle/>
          <a:p>
            <a:pPr algn="r">
              <a:spcBef>
                <a:spcPct val="0"/>
              </a:spcBef>
              <a:spcAft>
                <a:spcPts val="600"/>
              </a:spcAft>
            </a:pPr>
            <a:r>
              <a:rPr lang="en-US" sz="3600" b="1" cap="all" spc="25">
                <a:ln w="3175" cmpd="sng">
                  <a:noFill/>
                </a:ln>
                <a:latin typeface="+mj-lt"/>
                <a:ea typeface="+mj-ea"/>
                <a:cs typeface="+mj-cs"/>
                <a:sym typeface="Open Sans Bold"/>
              </a:rPr>
              <a:t>Conclusion</a:t>
            </a:r>
          </a:p>
        </p:txBody>
      </p:sp>
      <p:cxnSp>
        <p:nvCxnSpPr>
          <p:cNvPr id="23" name="Straight Connector 22">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846" y="3337560"/>
            <a:ext cx="0" cy="70408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5"/>
          <p:cNvSpPr txBox="1"/>
          <p:nvPr/>
        </p:nvSpPr>
        <p:spPr>
          <a:xfrm>
            <a:off x="9977316" y="2300152"/>
            <a:ext cx="13035086" cy="9115698"/>
          </a:xfrm>
          <a:prstGeom prst="rect">
            <a:avLst/>
          </a:prstGeom>
        </p:spPr>
        <p:txBody>
          <a:bodyPr vert="horz" lIns="91440" tIns="45720" rIns="91440" bIns="45720" rtlCol="0" anchor="ctr">
            <a:normAutofit/>
          </a:bodyPr>
          <a:lstStyle/>
          <a:p>
            <a:pPr marL="571500" indent="-571500">
              <a:spcAft>
                <a:spcPts val="1000"/>
              </a:spcAft>
              <a:buClr>
                <a:schemeClr val="tx1"/>
              </a:buClr>
              <a:buSzPct val="100000"/>
              <a:buFont typeface="Arial"/>
              <a:buChar char="•"/>
            </a:pPr>
            <a:r>
              <a:rPr lang="en-US" spc="11">
                <a:sym typeface="Open Sans"/>
              </a:rPr>
              <a:t>Decision Tree Model is the best algorithm for this dataset.</a:t>
            </a:r>
          </a:p>
          <a:p>
            <a:pPr marL="571500" indent="-571500">
              <a:spcAft>
                <a:spcPts val="1000"/>
              </a:spcAft>
              <a:buClr>
                <a:schemeClr val="tx1"/>
              </a:buClr>
              <a:buSzPct val="100000"/>
              <a:buFont typeface="Arial"/>
              <a:buChar char="•"/>
            </a:pPr>
            <a:r>
              <a:rPr lang="en-US" spc="11">
                <a:sym typeface="Open Sans"/>
              </a:rPr>
              <a:t>Launches with a low payload mass show better results than launches with a larger payload mass. </a:t>
            </a:r>
          </a:p>
          <a:p>
            <a:pPr marL="571500" indent="-571500">
              <a:spcAft>
                <a:spcPts val="1000"/>
              </a:spcAft>
              <a:buClr>
                <a:schemeClr val="tx1"/>
              </a:buClr>
              <a:buSzPct val="100000"/>
              <a:buFont typeface="Arial"/>
              <a:buChar char="•"/>
            </a:pPr>
            <a:r>
              <a:rPr lang="en-US" spc="11">
                <a:sym typeface="Open Sans"/>
              </a:rPr>
              <a:t>Most of launch sites are in proximity to the Equator line and all the sites are in very close proximity to the coast.</a:t>
            </a:r>
          </a:p>
          <a:p>
            <a:pPr marL="571500" indent="-571500">
              <a:spcAft>
                <a:spcPts val="1000"/>
              </a:spcAft>
              <a:buClr>
                <a:schemeClr val="tx1"/>
              </a:buClr>
              <a:buSzPct val="100000"/>
              <a:buFont typeface="Arial"/>
              <a:buChar char="•"/>
            </a:pPr>
            <a:r>
              <a:rPr lang="en-US" spc="11">
                <a:sym typeface="Open Sans"/>
              </a:rPr>
              <a:t>The success rate of launches increases over the years. </a:t>
            </a:r>
          </a:p>
          <a:p>
            <a:pPr marL="571500" indent="-571500">
              <a:spcAft>
                <a:spcPts val="1000"/>
              </a:spcAft>
              <a:buClr>
                <a:schemeClr val="tx1"/>
              </a:buClr>
              <a:buSzPct val="100000"/>
              <a:buFont typeface="Arial"/>
              <a:buChar char="•"/>
            </a:pPr>
            <a:r>
              <a:rPr lang="en-US" spc="11">
                <a:sym typeface="Open Sans"/>
              </a:rPr>
              <a:t>KSC LC-39A has the highest success rate of the launches from all the sites.  </a:t>
            </a:r>
          </a:p>
          <a:p>
            <a:pPr marL="571500" indent="-571500">
              <a:spcAft>
                <a:spcPts val="1000"/>
              </a:spcAft>
              <a:buClr>
                <a:schemeClr val="tx1"/>
              </a:buClr>
              <a:buSzPct val="100000"/>
              <a:buFont typeface="Arial"/>
              <a:buChar char="•"/>
            </a:pPr>
            <a:r>
              <a:rPr lang="en-US" spc="11">
                <a:sym typeface="Open Sans"/>
              </a:rPr>
              <a:t>•Orbits ES-L1, GEO, HEO and SSO have 100% success rate.</a:t>
            </a:r>
          </a:p>
          <a:p>
            <a:pPr marL="571500" indent="-571500">
              <a:spcAft>
                <a:spcPts val="1000"/>
              </a:spcAft>
              <a:buClr>
                <a:schemeClr val="tx1"/>
              </a:buClr>
              <a:buSzPct val="100000"/>
              <a:buFont typeface="Arial"/>
              <a:buChar char="•"/>
            </a:pPr>
            <a:endParaRPr lang="en-US" spc="11">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43476" y="685439"/>
            <a:ext cx="7697047"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Methodology</a:t>
            </a:r>
          </a:p>
        </p:txBody>
      </p:sp>
      <p:sp>
        <p:nvSpPr>
          <p:cNvPr id="5" name="TextBox 5"/>
          <p:cNvSpPr txBox="1"/>
          <p:nvPr/>
        </p:nvSpPr>
        <p:spPr>
          <a:xfrm>
            <a:off x="9220200" y="5674075"/>
            <a:ext cx="7848600" cy="593806"/>
          </a:xfrm>
          <a:prstGeom prst="rect">
            <a:avLst/>
          </a:prstGeom>
        </p:spPr>
        <p:txBody>
          <a:bodyPr wrap="square" lIns="0" tIns="0" rIns="0" bIns="0" rtlCol="0" anchor="t">
            <a:spAutoFit/>
          </a:bodyPr>
          <a:lstStyle/>
          <a:p>
            <a:pPr algn="l">
              <a:lnSpc>
                <a:spcPts val="4762"/>
              </a:lnSpc>
            </a:pPr>
            <a:r>
              <a:rPr lang="en-US" sz="3400" dirty="0">
                <a:solidFill>
                  <a:srgbClr val="D5D5D5"/>
                </a:solidFill>
                <a:effectLst/>
                <a:latin typeface="Open Sans" panose="020B0606030504020204" pitchFamily="34" charset="0"/>
              </a:rPr>
              <a:t>Executed data manipulation.</a:t>
            </a:r>
            <a:endParaRPr lang="en-US" sz="3402" spc="10" dirty="0">
              <a:solidFill>
                <a:srgbClr val="D5D5D5"/>
              </a:solidFill>
              <a:latin typeface="Open Sans"/>
              <a:ea typeface="Open Sans"/>
              <a:cs typeface="Open Sans"/>
              <a:sym typeface="Open Sans"/>
            </a:endParaRPr>
          </a:p>
        </p:txBody>
      </p:sp>
      <p:sp>
        <p:nvSpPr>
          <p:cNvPr id="6" name="TextBox 6"/>
          <p:cNvSpPr txBox="1"/>
          <p:nvPr/>
        </p:nvSpPr>
        <p:spPr>
          <a:xfrm>
            <a:off x="2438400" y="2928883"/>
            <a:ext cx="9906000" cy="2039661"/>
          </a:xfrm>
          <a:prstGeom prst="rect">
            <a:avLst/>
          </a:prstGeom>
        </p:spPr>
        <p:txBody>
          <a:bodyPr wrap="square" lIns="0" tIns="0" rIns="0" bIns="0" rtlCol="0" anchor="t">
            <a:spAutoFit/>
          </a:bodyPr>
          <a:lstStyle/>
          <a:p>
            <a:pPr marL="0" algn="l" rtl="0" eaLnBrk="1" latinLnBrk="0" hangingPunct="1">
              <a:lnSpc>
                <a:spcPts val="5512"/>
              </a:lnSpc>
              <a:buNone/>
            </a:pPr>
            <a:r>
              <a:rPr lang="en-US" sz="3020" dirty="0">
                <a:solidFill>
                  <a:srgbClr val="FFFFFF"/>
                </a:solidFill>
                <a:effectLst/>
                <a:latin typeface="Open Sans" panose="020B0606030504020204" pitchFamily="34" charset="0"/>
              </a:rPr>
              <a:t>Methodology for Data Collection:</a:t>
            </a:r>
          </a:p>
          <a:p>
            <a:pPr marL="457200" indent="-457200" algn="l" rtl="0" eaLnBrk="1" latinLnBrk="0" hangingPunct="1">
              <a:lnSpc>
                <a:spcPts val="5512"/>
              </a:lnSpc>
              <a:buFont typeface="Arial" panose="020B0604020202020204" pitchFamily="34" charset="0"/>
              <a:buChar char="•"/>
            </a:pPr>
            <a:r>
              <a:rPr lang="en-US" sz="3020" dirty="0">
                <a:solidFill>
                  <a:srgbClr val="FFFFFF"/>
                </a:solidFill>
                <a:effectLst/>
                <a:latin typeface="Open Sans" panose="020B0606030504020204" pitchFamily="34" charset="0"/>
              </a:rPr>
              <a:t>Leveraging the SpaceX Rest API</a:t>
            </a:r>
          </a:p>
          <a:p>
            <a:pPr marL="457200" indent="-457200" algn="l" rtl="0" eaLnBrk="1" latinLnBrk="0" hangingPunct="1">
              <a:lnSpc>
                <a:spcPts val="5512"/>
              </a:lnSpc>
              <a:buFont typeface="Arial" panose="020B0604020202020204" pitchFamily="34" charset="0"/>
              <a:buChar char="•"/>
            </a:pPr>
            <a:r>
              <a:rPr lang="en-US" sz="3020" dirty="0">
                <a:solidFill>
                  <a:srgbClr val="FFFFFF"/>
                </a:solidFill>
                <a:effectLst/>
                <a:latin typeface="Open Sans" panose="020B0606030504020204" pitchFamily="34" charset="0"/>
              </a:rPr>
              <a:t>Employing web scraping techniques from Wikipedia</a:t>
            </a:r>
            <a:endParaRPr lang="en-US" sz="3023" spc="9" dirty="0">
              <a:solidFill>
                <a:srgbClr val="FFFFFF"/>
              </a:solidFill>
              <a:latin typeface="Open Sans"/>
              <a:ea typeface="Open Sans"/>
              <a:cs typeface="Open Sans"/>
              <a:sym typeface="Open Sans"/>
            </a:endParaRPr>
          </a:p>
        </p:txBody>
      </p:sp>
      <p:sp>
        <p:nvSpPr>
          <p:cNvPr id="7" name="TextBox 7"/>
          <p:cNvSpPr txBox="1"/>
          <p:nvPr/>
        </p:nvSpPr>
        <p:spPr>
          <a:xfrm>
            <a:off x="2438400" y="8686800"/>
            <a:ext cx="20073257" cy="4768741"/>
          </a:xfrm>
          <a:prstGeom prst="rect">
            <a:avLst/>
          </a:prstGeom>
        </p:spPr>
        <p:txBody>
          <a:bodyPr wrap="square" lIns="0" tIns="0" rIns="0" bIns="0" rtlCol="0" anchor="t">
            <a:spAutoFit/>
          </a:bodyPr>
          <a:lstStyle/>
          <a:p>
            <a:pPr marL="0" indent="0" algn="l" rtl="0" eaLnBrk="1" latinLnBrk="0" hangingPunct="1">
              <a:lnSpc>
                <a:spcPct val="150000"/>
              </a:lnSpc>
              <a:buNone/>
            </a:pPr>
            <a:r>
              <a:rPr lang="en-US" sz="3400" dirty="0">
                <a:solidFill>
                  <a:srgbClr val="D5D5D5"/>
                </a:solidFill>
                <a:effectLst/>
                <a:latin typeface="Open Sans" panose="020B0606030504020204" pitchFamily="34" charset="0"/>
              </a:rPr>
              <a:t>Performed exploratory data analysis (EDA) by applying visualization methods and SQL techniques.</a:t>
            </a:r>
          </a:p>
          <a:p>
            <a:pPr marL="0" indent="0" algn="l" rtl="0" eaLnBrk="1" latinLnBrk="0" hangingPunct="1">
              <a:lnSpc>
                <a:spcPct val="150000"/>
              </a:lnSpc>
              <a:buNone/>
            </a:pPr>
            <a:r>
              <a:rPr lang="en-US" sz="3400" dirty="0">
                <a:solidFill>
                  <a:srgbClr val="D5D5D5"/>
                </a:solidFill>
                <a:effectLst/>
                <a:latin typeface="Open Sans" panose="020B0606030504020204" pitchFamily="34" charset="0"/>
              </a:rPr>
              <a:t>Participated in interactive visual analytics using Folium and </a:t>
            </a:r>
            <a:r>
              <a:rPr lang="en-US" sz="3400" dirty="0" err="1">
                <a:solidFill>
                  <a:srgbClr val="D5D5D5"/>
                </a:solidFill>
                <a:effectLst/>
                <a:latin typeface="Open Sans" panose="020B0606030504020204" pitchFamily="34" charset="0"/>
              </a:rPr>
              <a:t>Plotly</a:t>
            </a:r>
            <a:r>
              <a:rPr lang="en-US" sz="3400" dirty="0">
                <a:solidFill>
                  <a:srgbClr val="D5D5D5"/>
                </a:solidFill>
                <a:effectLst/>
                <a:latin typeface="Open Sans" panose="020B0606030504020204" pitchFamily="34" charset="0"/>
              </a:rPr>
              <a:t> Dash. </a:t>
            </a:r>
          </a:p>
          <a:p>
            <a:pPr marL="0" indent="0" algn="l" rtl="0" eaLnBrk="1" latinLnBrk="0" hangingPunct="1">
              <a:lnSpc>
                <a:spcPct val="150000"/>
              </a:lnSpc>
              <a:buNone/>
            </a:pPr>
            <a:r>
              <a:rPr lang="en-US" sz="3400" dirty="0">
                <a:solidFill>
                  <a:srgbClr val="D5D5D5"/>
                </a:solidFill>
                <a:effectLst/>
                <a:latin typeface="Open Sans" panose="020B0606030504020204" pitchFamily="34" charset="0"/>
              </a:rPr>
              <a:t>Carried out predictive analysis through the use of classification models.</a:t>
            </a:r>
          </a:p>
          <a:p>
            <a:pPr marL="914400" lvl="1" indent="-457200">
              <a:lnSpc>
                <a:spcPct val="150000"/>
              </a:lnSpc>
              <a:buFont typeface="Arial" panose="020B0604020202020204" pitchFamily="34" charset="0"/>
              <a:buChar char="•"/>
            </a:pPr>
            <a:r>
              <a:rPr lang="en-US" sz="3402" spc="10" dirty="0">
                <a:solidFill>
                  <a:srgbClr val="D5D5D5"/>
                </a:solidFill>
                <a:latin typeface="Open Sans"/>
                <a:ea typeface="Open Sans"/>
                <a:cs typeface="Open Sans"/>
                <a:sym typeface="Open Sans"/>
              </a:rPr>
              <a:t>Development, fine-tuning, and assessment of classification models to achieve optimal outcomes.</a:t>
            </a:r>
          </a:p>
          <a:p>
            <a:pPr marL="914400" lvl="1" indent="-457200">
              <a:lnSpc>
                <a:spcPts val="7613"/>
              </a:lnSpc>
              <a:buFont typeface="Arial" panose="020B0604020202020204" pitchFamily="34" charset="0"/>
              <a:buChar char="•"/>
            </a:pPr>
            <a:endParaRPr lang="en-US" sz="3402" spc="10" dirty="0">
              <a:solidFill>
                <a:srgbClr val="D5D5D5"/>
              </a:solidFill>
              <a:latin typeface="Open Sans"/>
              <a:ea typeface="Open Sans"/>
              <a:cs typeface="Open Sans"/>
              <a:sym typeface="Open Sans"/>
            </a:endParaRPr>
          </a:p>
        </p:txBody>
      </p:sp>
      <p:sp>
        <p:nvSpPr>
          <p:cNvPr id="8" name="TextBox 8"/>
          <p:cNvSpPr txBox="1"/>
          <p:nvPr/>
        </p:nvSpPr>
        <p:spPr>
          <a:xfrm>
            <a:off x="2438400" y="6629400"/>
            <a:ext cx="22499289" cy="629018"/>
          </a:xfrm>
          <a:prstGeom prst="rect">
            <a:avLst/>
          </a:prstGeom>
        </p:spPr>
        <p:txBody>
          <a:bodyPr wrap="square" lIns="0" tIns="0" rIns="0" bIns="0" rtlCol="0" anchor="t">
            <a:spAutoFit/>
          </a:bodyPr>
          <a:lstStyle/>
          <a:p>
            <a:pPr algn="l">
              <a:lnSpc>
                <a:spcPts val="5512"/>
              </a:lnSpc>
            </a:pPr>
            <a:r>
              <a:rPr lang="en-US" sz="3020">
                <a:solidFill>
                  <a:srgbClr val="FFFFFF"/>
                </a:solidFill>
                <a:effectLst/>
                <a:latin typeface="Open Sans" panose="020B0606030504020204" pitchFamily="34" charset="0"/>
              </a:rPr>
              <a:t>Data filtering -&gt; Handling missing values -&gt; Implementing One Hot Encoding to prepare the data for binary classification.</a:t>
            </a:r>
            <a:endParaRPr lang="en-US" sz="3023" spc="9" dirty="0">
              <a:solidFill>
                <a:srgbClr val="FFFFF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156770" y="5886932"/>
            <a:ext cx="10070459" cy="1942135"/>
          </a:xfrm>
          <a:prstGeom prst="rect">
            <a:avLst/>
          </a:prstGeom>
        </p:spPr>
        <p:txBody>
          <a:bodyPr wrap="square" lIns="0" tIns="0" rIns="0" bIns="0" rtlCol="0" anchor="t">
            <a:spAutoFit/>
          </a:bodyPr>
          <a:lstStyle/>
          <a:p>
            <a:pPr algn="l">
              <a:lnSpc>
                <a:spcPts val="16239"/>
              </a:lnSpc>
            </a:pPr>
            <a:r>
              <a:rPr lang="en-US" sz="11600" b="1" spc="34" dirty="0">
                <a:latin typeface="Open Sans Bold"/>
                <a:ea typeface="Open Sans Bold"/>
                <a:cs typeface="Open Sans Bold"/>
                <a:sym typeface="Open Sans Bold"/>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925143" y="719619"/>
            <a:ext cx="9118854"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Data collection</a:t>
            </a:r>
          </a:p>
        </p:txBody>
      </p:sp>
      <p:sp>
        <p:nvSpPr>
          <p:cNvPr id="4" name="TextBox 4"/>
          <p:cNvSpPr txBox="1"/>
          <p:nvPr/>
        </p:nvSpPr>
        <p:spPr>
          <a:xfrm>
            <a:off x="3430810" y="11233271"/>
            <a:ext cx="18107520" cy="1391183"/>
          </a:xfrm>
          <a:prstGeom prst="rect">
            <a:avLst/>
          </a:prstGeom>
        </p:spPr>
        <p:txBody>
          <a:bodyPr lIns="0" tIns="0" rIns="0" bIns="0" rtlCol="0" anchor="t">
            <a:spAutoFit/>
          </a:bodyPr>
          <a:lstStyle/>
          <a:p>
            <a:pPr algn="l">
              <a:lnSpc>
                <a:spcPts val="5499"/>
              </a:lnSpc>
            </a:pPr>
            <a:r>
              <a:rPr lang="en-US" sz="4180">
                <a:solidFill>
                  <a:srgbClr val="FFFFFF"/>
                </a:solidFill>
                <a:effectLst/>
                <a:latin typeface="Open Sans" panose="020B0606030504020204" pitchFamily="34" charset="0"/>
              </a:rPr>
              <a:t>Flight Number, Launch Location, Payload, Payload Mass, Orbit, Client, Launch Result, Booster Version, Booster Landing, Date, Time</a:t>
            </a:r>
            <a:endParaRPr lang="en-US" sz="4175" spc="12" dirty="0">
              <a:solidFill>
                <a:srgbClr val="FFFFFF"/>
              </a:solidFill>
              <a:latin typeface="Open Sans"/>
              <a:ea typeface="Open Sans"/>
              <a:cs typeface="Open Sans"/>
              <a:sym typeface="Open Sans"/>
            </a:endParaRPr>
          </a:p>
        </p:txBody>
      </p:sp>
      <p:sp>
        <p:nvSpPr>
          <p:cNvPr id="5" name="TextBox 5"/>
          <p:cNvSpPr txBox="1"/>
          <p:nvPr/>
        </p:nvSpPr>
        <p:spPr>
          <a:xfrm>
            <a:off x="1602010" y="2858891"/>
            <a:ext cx="20949180" cy="2783326"/>
          </a:xfrm>
          <a:prstGeom prst="rect">
            <a:avLst/>
          </a:prstGeom>
        </p:spPr>
        <p:txBody>
          <a:bodyPr lIns="0" tIns="0" rIns="0" bIns="0" rtlCol="0" anchor="t">
            <a:spAutoFit/>
          </a:bodyPr>
          <a:lstStyle/>
          <a:p>
            <a:pPr marL="571500" indent="-571500" algn="l" rtl="0" eaLnBrk="1" latinLnBrk="0" hangingPunct="1">
              <a:lnSpc>
                <a:spcPts val="5499"/>
              </a:lnSpc>
              <a:buFont typeface="Arial" panose="020B0604020202020204" pitchFamily="34" charset="0"/>
              <a:buChar char="•"/>
            </a:pPr>
            <a:r>
              <a:rPr lang="en-US" sz="4180" dirty="0">
                <a:solidFill>
                  <a:srgbClr val="FFFFFF"/>
                </a:solidFill>
                <a:effectLst/>
                <a:latin typeface="Open Sans" panose="020B0606030504020204" pitchFamily="34" charset="0"/>
              </a:rPr>
              <a:t>The data collection process utilized a blend of API requests from the SpaceX REST API and web scraping from a table in SpaceX's Wikipedia page.</a:t>
            </a:r>
          </a:p>
          <a:p>
            <a:pPr marL="571500" indent="-571500" algn="l" rtl="0" eaLnBrk="1" latinLnBrk="0" hangingPunct="1">
              <a:lnSpc>
                <a:spcPts val="5499"/>
              </a:lnSpc>
              <a:buFont typeface="Arial" panose="020B0604020202020204" pitchFamily="34" charset="0"/>
              <a:buChar char="•"/>
            </a:pPr>
            <a:r>
              <a:rPr lang="en-US" sz="4180" dirty="0">
                <a:solidFill>
                  <a:srgbClr val="FFFFFF"/>
                </a:solidFill>
                <a:effectLst/>
                <a:latin typeface="Open Sans" panose="020B0606030504020204" pitchFamily="34" charset="0"/>
              </a:rPr>
              <a:t>Employing both methods was essential to gather comprehensive information regarding the launches, enabling a more thorough analysis.</a:t>
            </a:r>
            <a:endParaRPr lang="en-US" sz="4175" spc="12" dirty="0">
              <a:solidFill>
                <a:srgbClr val="FFFFFF"/>
              </a:solidFill>
              <a:latin typeface="Open Sans"/>
              <a:ea typeface="Open Sans"/>
              <a:cs typeface="Open Sans"/>
              <a:sym typeface="Open Sans"/>
            </a:endParaRPr>
          </a:p>
        </p:txBody>
      </p:sp>
      <p:sp>
        <p:nvSpPr>
          <p:cNvPr id="6" name="TextBox 6"/>
          <p:cNvSpPr txBox="1"/>
          <p:nvPr/>
        </p:nvSpPr>
        <p:spPr>
          <a:xfrm>
            <a:off x="3430810" y="7527922"/>
            <a:ext cx="19402034" cy="2089690"/>
          </a:xfrm>
          <a:prstGeom prst="rect">
            <a:avLst/>
          </a:prstGeom>
        </p:spPr>
        <p:txBody>
          <a:bodyPr lIns="0" tIns="0" rIns="0" bIns="0" rtlCol="0" anchor="t">
            <a:spAutoFit/>
          </a:bodyPr>
          <a:lstStyle/>
          <a:p>
            <a:pPr algn="l">
              <a:lnSpc>
                <a:spcPts val="5499"/>
              </a:lnSpc>
            </a:pPr>
            <a:r>
              <a:rPr lang="en-US" sz="4180" dirty="0">
                <a:solidFill>
                  <a:srgbClr val="FFFFFF"/>
                </a:solidFill>
                <a:effectLst/>
                <a:latin typeface="Open Sans" panose="020B0606030504020204" pitchFamily="34" charset="0"/>
              </a:rPr>
              <a:t>Flight Number, Date, Booster Version, Payload Mass, Orbit, Launch Site, Outcome, Number of Flights, Grid Fins, Reused Status, Legs, Landing Pad, Block, Reused Count, Serial Number, Longitude, Latitude</a:t>
            </a:r>
            <a:endParaRPr lang="en-US" sz="4175" spc="12" dirty="0">
              <a:solidFill>
                <a:srgbClr val="FFFFFF"/>
              </a:solidFill>
              <a:latin typeface="Open Sans"/>
              <a:ea typeface="Open Sans"/>
              <a:cs typeface="Open Sans"/>
              <a:sym typeface="Open Sans"/>
            </a:endParaRPr>
          </a:p>
        </p:txBody>
      </p:sp>
      <p:sp>
        <p:nvSpPr>
          <p:cNvPr id="7" name="TextBox 7"/>
          <p:cNvSpPr txBox="1"/>
          <p:nvPr/>
        </p:nvSpPr>
        <p:spPr>
          <a:xfrm>
            <a:off x="1602010" y="6433262"/>
            <a:ext cx="21257990" cy="790409"/>
          </a:xfrm>
          <a:prstGeom prst="rect">
            <a:avLst/>
          </a:prstGeom>
        </p:spPr>
        <p:txBody>
          <a:bodyPr wrap="square" lIns="0" tIns="0" rIns="0" bIns="0" rtlCol="0" anchor="t">
            <a:spAutoFit/>
          </a:bodyPr>
          <a:lstStyle/>
          <a:p>
            <a:pPr algn="l">
              <a:lnSpc>
                <a:spcPts val="6577"/>
              </a:lnSpc>
            </a:pPr>
            <a:r>
              <a:rPr lang="en-US" sz="4700" dirty="0">
                <a:solidFill>
                  <a:srgbClr val="D5D5D5"/>
                </a:solidFill>
                <a:effectLst/>
                <a:latin typeface="Open Sans" panose="020B0606030504020204" pitchFamily="34" charset="0"/>
              </a:rPr>
              <a:t>Data columns are generated through the utilization of the SpaceX REST API:</a:t>
            </a:r>
            <a:endParaRPr lang="en-US" sz="4697" spc="14" dirty="0">
              <a:solidFill>
                <a:srgbClr val="D5D5D5"/>
              </a:solidFill>
              <a:latin typeface="Open Sans"/>
              <a:ea typeface="Open Sans"/>
              <a:cs typeface="Open Sans"/>
              <a:sym typeface="Open Sans"/>
            </a:endParaRPr>
          </a:p>
        </p:txBody>
      </p:sp>
      <p:sp>
        <p:nvSpPr>
          <p:cNvPr id="8" name="TextBox 8"/>
          <p:cNvSpPr txBox="1"/>
          <p:nvPr/>
        </p:nvSpPr>
        <p:spPr>
          <a:xfrm>
            <a:off x="1602010" y="9921863"/>
            <a:ext cx="22934390" cy="790409"/>
          </a:xfrm>
          <a:prstGeom prst="rect">
            <a:avLst/>
          </a:prstGeom>
        </p:spPr>
        <p:txBody>
          <a:bodyPr wrap="square" lIns="0" tIns="0" rIns="0" bIns="0" rtlCol="0" anchor="t">
            <a:spAutoFit/>
          </a:bodyPr>
          <a:lstStyle/>
          <a:p>
            <a:pPr algn="l">
              <a:lnSpc>
                <a:spcPts val="6577"/>
              </a:lnSpc>
            </a:pPr>
            <a:r>
              <a:rPr lang="en-US" sz="4700">
                <a:solidFill>
                  <a:srgbClr val="D5D5D5"/>
                </a:solidFill>
                <a:effectLst/>
                <a:latin typeface="Open Sans" panose="020B0606030504020204" pitchFamily="34" charset="0"/>
              </a:rPr>
              <a:t>Data columns are generated through the process of web scraping from Wikipedia.</a:t>
            </a:r>
            <a:endParaRPr lang="en-US" sz="4697" spc="14" dirty="0">
              <a:solidFill>
                <a:srgbClr val="D5D5D5"/>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488475" y="852748"/>
            <a:ext cx="15407049"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Data collection – SpaceX API</a:t>
            </a:r>
          </a:p>
        </p:txBody>
      </p:sp>
      <p:sp>
        <p:nvSpPr>
          <p:cNvPr id="4" name="TextBox 4"/>
          <p:cNvSpPr txBox="1"/>
          <p:nvPr/>
        </p:nvSpPr>
        <p:spPr>
          <a:xfrm>
            <a:off x="1905000" y="3187210"/>
            <a:ext cx="20116800" cy="8723670"/>
          </a:xfrm>
          <a:prstGeom prst="rect">
            <a:avLst/>
          </a:prstGeom>
        </p:spPr>
        <p:txBody>
          <a:bodyPr wrap="square" lIns="0" tIns="0" rIns="0" bIns="0" rtlCol="0" anchor="t">
            <a:spAutoFit/>
          </a:bodyPr>
          <a:lstStyle/>
          <a:p>
            <a:pPr marL="514350" indent="-514350" rtl="0" eaLnBrk="1" latinLnBrk="0" hangingPunct="1">
              <a:lnSpc>
                <a:spcPct val="200000"/>
              </a:lnSpc>
              <a:buFont typeface="+mj-lt"/>
              <a:buAutoNum type="arabicPeriod"/>
            </a:pPr>
            <a:r>
              <a:rPr lang="en-US" sz="3200" dirty="0">
                <a:solidFill>
                  <a:srgbClr val="FFFFFF"/>
                </a:solidFill>
                <a:effectLst/>
                <a:latin typeface="Open Sans" panose="020B0606030504020204" pitchFamily="34" charset="0"/>
              </a:rPr>
              <a:t>Requesting data on rocket launches from the SpaceX API</a:t>
            </a:r>
          </a:p>
          <a:p>
            <a:pPr marL="514350" indent="-514350">
              <a:lnSpc>
                <a:spcPct val="200000"/>
              </a:lnSpc>
              <a:buFont typeface="+mj-lt"/>
              <a:buAutoNum type="arabicPeriod"/>
            </a:pPr>
            <a:r>
              <a:rPr lang="en-US" sz="3200" dirty="0">
                <a:solidFill>
                  <a:srgbClr val="FFFFFF"/>
                </a:solidFill>
                <a:effectLst/>
                <a:latin typeface="Open Sans" panose="020B0606030504020204" pitchFamily="34" charset="0"/>
              </a:rPr>
              <a:t>Interpreting the response data with .</a:t>
            </a:r>
            <a:r>
              <a:rPr lang="en-US" sz="3200" dirty="0" err="1">
                <a:solidFill>
                  <a:srgbClr val="FFFFFF"/>
                </a:solidFill>
                <a:effectLst/>
                <a:latin typeface="Open Sans" panose="020B0606030504020204" pitchFamily="34" charset="0"/>
              </a:rPr>
              <a:t>json</a:t>
            </a:r>
            <a:r>
              <a:rPr lang="en-US" sz="3200" dirty="0">
                <a:solidFill>
                  <a:srgbClr val="FFFFFF"/>
                </a:solidFill>
                <a:effectLst/>
                <a:latin typeface="Open Sans" panose="020B0606030504020204" pitchFamily="34" charset="0"/>
              </a:rPr>
              <a:t>() and converting it into a </a:t>
            </a:r>
            <a:r>
              <a:rPr lang="en-US" sz="3200" dirty="0" err="1">
                <a:solidFill>
                  <a:srgbClr val="FFFFFF"/>
                </a:solidFill>
                <a:effectLst/>
                <a:latin typeface="Open Sans" panose="020B0606030504020204" pitchFamily="34" charset="0"/>
              </a:rPr>
              <a:t>dataframe</a:t>
            </a:r>
            <a:r>
              <a:rPr lang="en-US" sz="3200" dirty="0">
                <a:solidFill>
                  <a:srgbClr val="FFFFFF"/>
                </a:solidFill>
                <a:effectLst/>
                <a:latin typeface="Open Sans" panose="020B0606030504020204" pitchFamily="34" charset="0"/>
              </a:rPr>
              <a:t> through .</a:t>
            </a:r>
            <a:r>
              <a:rPr lang="en-US" sz="3200" dirty="0" err="1">
                <a:solidFill>
                  <a:srgbClr val="FFFFFF"/>
                </a:solidFill>
                <a:effectLst/>
                <a:latin typeface="Open Sans" panose="020B0606030504020204" pitchFamily="34" charset="0"/>
              </a:rPr>
              <a:t>json_normalize</a:t>
            </a:r>
            <a:r>
              <a:rPr lang="en-US" sz="3200" dirty="0">
                <a:solidFill>
                  <a:srgbClr val="FFFFFF"/>
                </a:solidFill>
                <a:effectLst/>
                <a:latin typeface="Open Sans" panose="020B0606030504020204" pitchFamily="34" charset="0"/>
              </a:rPr>
              <a:t>()</a:t>
            </a:r>
          </a:p>
          <a:p>
            <a:pPr marL="514350" indent="-514350">
              <a:lnSpc>
                <a:spcPct val="200000"/>
              </a:lnSpc>
              <a:buFont typeface="+mj-lt"/>
              <a:buAutoNum type="arabicPeriod"/>
            </a:pPr>
            <a:r>
              <a:rPr lang="en-US" sz="3200" dirty="0">
                <a:solidFill>
                  <a:srgbClr val="FFFFFF"/>
                </a:solidFill>
                <a:effectLst/>
                <a:latin typeface="Open Sans" panose="020B0606030504020204" pitchFamily="34" charset="0"/>
              </a:rPr>
              <a:t>Inquiring about the necessary details regarding the launches through the SpaceX API by utilizing tailored functions.</a:t>
            </a:r>
            <a:endParaRPr lang="en-US" sz="3200" spc="9" dirty="0">
              <a:latin typeface="Open Sans"/>
              <a:ea typeface="Open Sans"/>
              <a:cs typeface="Open Sans"/>
              <a:sym typeface="Open Sans"/>
            </a:endParaRPr>
          </a:p>
          <a:p>
            <a:pPr marL="514350" indent="-514350">
              <a:lnSpc>
                <a:spcPct val="200000"/>
              </a:lnSpc>
              <a:buFont typeface="+mj-lt"/>
              <a:buAutoNum type="arabicPeriod"/>
            </a:pPr>
            <a:r>
              <a:rPr lang="en-US" sz="3200" dirty="0">
                <a:solidFill>
                  <a:srgbClr val="FFFFFF"/>
                </a:solidFill>
                <a:effectLst/>
                <a:latin typeface="Open Sans" panose="020B0606030504020204" pitchFamily="34" charset="0"/>
              </a:rPr>
              <a:t>Building a dictionary from the data we have collected.</a:t>
            </a:r>
            <a:endParaRPr lang="en-US" sz="3200" spc="9" dirty="0">
              <a:latin typeface="Open Sans"/>
              <a:ea typeface="Open Sans"/>
              <a:cs typeface="Open Sans"/>
              <a:sym typeface="Open Sans"/>
            </a:endParaRPr>
          </a:p>
          <a:p>
            <a:pPr marL="514350" indent="-514350">
              <a:lnSpc>
                <a:spcPct val="200000"/>
              </a:lnSpc>
              <a:buFont typeface="+mj-lt"/>
              <a:buAutoNum type="arabicPeriod"/>
            </a:pPr>
            <a:r>
              <a:rPr lang="en-US" sz="3200" dirty="0">
                <a:solidFill>
                  <a:srgbClr val="FFFFFF"/>
                </a:solidFill>
                <a:effectLst/>
                <a:latin typeface="Open Sans" panose="020B0606030504020204" pitchFamily="34" charset="0"/>
              </a:rPr>
              <a:t>Narrowing the </a:t>
            </a:r>
            <a:r>
              <a:rPr lang="en-US" sz="3200" dirty="0" err="1">
                <a:solidFill>
                  <a:srgbClr val="FFFFFF"/>
                </a:solidFill>
                <a:effectLst/>
                <a:latin typeface="Open Sans" panose="020B0606030504020204" pitchFamily="34" charset="0"/>
              </a:rPr>
              <a:t>dataframe</a:t>
            </a:r>
            <a:r>
              <a:rPr lang="en-US" sz="3200" dirty="0">
                <a:solidFill>
                  <a:srgbClr val="FFFFFF"/>
                </a:solidFill>
                <a:effectLst/>
                <a:latin typeface="Open Sans" panose="020B0606030504020204" pitchFamily="34" charset="0"/>
              </a:rPr>
              <a:t> to exclusively feature Falcon 9 launches.</a:t>
            </a:r>
            <a:endParaRPr lang="en-US" sz="3200" spc="12" dirty="0">
              <a:latin typeface="Open Sans"/>
              <a:ea typeface="Open Sans"/>
              <a:cs typeface="Open Sans"/>
              <a:sym typeface="Open Sans"/>
            </a:endParaRPr>
          </a:p>
          <a:p>
            <a:pPr marL="514350" indent="-514350">
              <a:lnSpc>
                <a:spcPct val="200000"/>
              </a:lnSpc>
              <a:buFont typeface="+mj-lt"/>
              <a:buAutoNum type="arabicPeriod"/>
            </a:pPr>
            <a:r>
              <a:rPr lang="en-US" sz="3200" dirty="0">
                <a:solidFill>
                  <a:srgbClr val="FFFFFF"/>
                </a:solidFill>
                <a:effectLst/>
                <a:latin typeface="Open Sans" panose="020B0606030504020204" pitchFamily="34" charset="0"/>
              </a:rPr>
              <a:t>Filling in the missing values in the Payload Mass column using the calculated mean for that column.</a:t>
            </a:r>
            <a:endParaRPr lang="en-US" sz="3200" spc="9" dirty="0">
              <a:latin typeface="Open Sans"/>
              <a:ea typeface="Open Sans"/>
              <a:cs typeface="Open Sans"/>
              <a:sym typeface="Open Sans"/>
            </a:endParaRPr>
          </a:p>
          <a:p>
            <a:pPr marL="514350" indent="-514350">
              <a:lnSpc>
                <a:spcPct val="200000"/>
              </a:lnSpc>
              <a:buFont typeface="+mj-lt"/>
              <a:buAutoNum type="arabicPeriod"/>
            </a:pPr>
            <a:r>
              <a:rPr lang="en-US" sz="3200" dirty="0">
                <a:solidFill>
                  <a:srgbClr val="FFFFFF"/>
                </a:solidFill>
                <a:effectLst/>
                <a:latin typeface="Open Sans" panose="020B0606030504020204" pitchFamily="34" charset="0"/>
              </a:rPr>
              <a:t>Exporting the data to CSV format</a:t>
            </a:r>
            <a:br>
              <a:rPr lang="en-US" sz="3200" dirty="0">
                <a:solidFill>
                  <a:srgbClr val="FFFFFF"/>
                </a:solidFill>
                <a:effectLst/>
                <a:latin typeface="Open Sans" panose="020B0606030504020204" pitchFamily="34" charset="0"/>
              </a:rPr>
            </a:br>
            <a:endParaRPr lang="en-US" sz="3200" spc="9" dirty="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332407" y="811130"/>
            <a:ext cx="16369055" cy="1413016"/>
          </a:xfrm>
          <a:prstGeom prst="rect">
            <a:avLst/>
          </a:prstGeom>
        </p:spPr>
        <p:txBody>
          <a:bodyPr wrap="square" lIns="0" tIns="0" rIns="0" bIns="0" rtlCol="0" anchor="t">
            <a:spAutoFit/>
          </a:bodyPr>
          <a:lstStyle/>
          <a:p>
            <a:pPr algn="l">
              <a:lnSpc>
                <a:spcPts val="11760"/>
              </a:lnSpc>
            </a:pPr>
            <a:r>
              <a:rPr lang="en-US" sz="8400" b="1" spc="25" dirty="0">
                <a:latin typeface="Open Sans Bold"/>
                <a:ea typeface="Open Sans Bold"/>
                <a:cs typeface="Open Sans Bold"/>
                <a:sym typeface="Open Sans Bold"/>
              </a:rPr>
              <a:t>Data collection – Web scraping</a:t>
            </a:r>
          </a:p>
        </p:txBody>
      </p:sp>
      <p:sp>
        <p:nvSpPr>
          <p:cNvPr id="4" name="TextBox 4"/>
          <p:cNvSpPr txBox="1"/>
          <p:nvPr/>
        </p:nvSpPr>
        <p:spPr>
          <a:xfrm>
            <a:off x="4735134" y="3481050"/>
            <a:ext cx="13563600" cy="6753900"/>
          </a:xfrm>
          <a:prstGeom prst="rect">
            <a:avLst/>
          </a:prstGeom>
        </p:spPr>
        <p:txBody>
          <a:bodyPr wrap="square" lIns="0" tIns="0" rIns="0" bIns="0" rtlCol="0" anchor="t">
            <a:spAutoFit/>
          </a:bodyPr>
          <a:lstStyle/>
          <a:p>
            <a:pPr marL="514350" indent="-514350" algn="ctr">
              <a:lnSpc>
                <a:spcPct val="200000"/>
              </a:lnSpc>
              <a:buFont typeface="+mj-lt"/>
              <a:buAutoNum type="arabicPeriod"/>
            </a:pPr>
            <a:r>
              <a:rPr lang="en-US" sz="3200" dirty="0">
                <a:solidFill>
                  <a:srgbClr val="FFFFFF"/>
                </a:solidFill>
                <a:effectLst/>
                <a:latin typeface="Open Sans" panose="020B0606030504020204" pitchFamily="34" charset="0"/>
              </a:rPr>
              <a:t>Seeking launch data for Falcon 9 from Wikipedia.</a:t>
            </a:r>
          </a:p>
          <a:p>
            <a:pPr marL="514350" indent="-514350" algn="ctr">
              <a:lnSpc>
                <a:spcPct val="200000"/>
              </a:lnSpc>
              <a:buFont typeface="+mj-lt"/>
              <a:buAutoNum type="arabicPeriod"/>
            </a:pPr>
            <a:r>
              <a:rPr lang="en-US" sz="3200" dirty="0">
                <a:solidFill>
                  <a:srgbClr val="FFFFFF"/>
                </a:solidFill>
                <a:effectLst/>
                <a:latin typeface="Open Sans" panose="020B0606030504020204" pitchFamily="34" charset="0"/>
              </a:rPr>
              <a:t>Constructing a </a:t>
            </a:r>
            <a:r>
              <a:rPr lang="en-US" sz="3200" dirty="0" err="1">
                <a:solidFill>
                  <a:srgbClr val="FFFFFF"/>
                </a:solidFill>
                <a:effectLst/>
                <a:latin typeface="Open Sans" panose="020B0606030504020204" pitchFamily="34" charset="0"/>
              </a:rPr>
              <a:t>BeautifulSoup</a:t>
            </a:r>
            <a:r>
              <a:rPr lang="en-US" sz="3200" dirty="0">
                <a:solidFill>
                  <a:srgbClr val="FFFFFF"/>
                </a:solidFill>
                <a:effectLst/>
                <a:latin typeface="Open Sans" panose="020B0606030504020204" pitchFamily="34" charset="0"/>
              </a:rPr>
              <a:t> object using the HTML response.</a:t>
            </a:r>
            <a:endParaRPr lang="en-US" sz="3200" spc="9" dirty="0">
              <a:latin typeface="Open Sans"/>
              <a:ea typeface="Open Sans"/>
              <a:cs typeface="Open Sans"/>
              <a:sym typeface="Open Sans"/>
            </a:endParaRPr>
          </a:p>
          <a:p>
            <a:pPr marL="514350" indent="-514350" algn="ctr">
              <a:lnSpc>
                <a:spcPct val="200000"/>
              </a:lnSpc>
              <a:buFont typeface="+mj-lt"/>
              <a:buAutoNum type="arabicPeriod"/>
            </a:pPr>
            <a:r>
              <a:rPr lang="en-US" sz="3200" dirty="0">
                <a:solidFill>
                  <a:srgbClr val="FFFFFF"/>
                </a:solidFill>
                <a:effectLst/>
                <a:latin typeface="Open Sans" panose="020B0606030504020204" pitchFamily="34" charset="0"/>
              </a:rPr>
              <a:t>Retrieving all the column names from the header of an HTML table</a:t>
            </a:r>
          </a:p>
          <a:p>
            <a:pPr marL="514350" indent="-514350" algn="ctr">
              <a:lnSpc>
                <a:spcPct val="200000"/>
              </a:lnSpc>
              <a:buFont typeface="+mj-lt"/>
              <a:buAutoNum type="arabicPeriod"/>
            </a:pPr>
            <a:r>
              <a:rPr lang="en-US" sz="3200" dirty="0">
                <a:solidFill>
                  <a:srgbClr val="FFFFFF"/>
                </a:solidFill>
                <a:effectLst/>
                <a:latin typeface="Open Sans" panose="020B0606030504020204" pitchFamily="34" charset="0"/>
              </a:rPr>
              <a:t>Gathering data through the parsing of HTML tables.</a:t>
            </a:r>
            <a:endParaRPr lang="en-US" sz="3200" spc="9" dirty="0">
              <a:latin typeface="Open Sans"/>
              <a:ea typeface="Open Sans"/>
              <a:cs typeface="Open Sans"/>
              <a:sym typeface="Open Sans"/>
            </a:endParaRPr>
          </a:p>
          <a:p>
            <a:pPr marL="514350" indent="-514350" algn="ctr">
              <a:lnSpc>
                <a:spcPct val="200000"/>
              </a:lnSpc>
              <a:buFont typeface="+mj-lt"/>
              <a:buAutoNum type="arabicPeriod"/>
            </a:pPr>
            <a:r>
              <a:rPr lang="en-US" sz="3200" dirty="0">
                <a:solidFill>
                  <a:srgbClr val="FFFFFF"/>
                </a:solidFill>
                <a:effectLst/>
                <a:latin typeface="Open Sans" panose="020B0606030504020204" pitchFamily="34" charset="0"/>
              </a:rPr>
              <a:t>Organizing the data we have gathered into a dictionary.</a:t>
            </a:r>
          </a:p>
          <a:p>
            <a:pPr marL="514350" indent="-514350" algn="ctr">
              <a:lnSpc>
                <a:spcPct val="200000"/>
              </a:lnSpc>
              <a:buFont typeface="+mj-lt"/>
              <a:buAutoNum type="arabicPeriod"/>
            </a:pPr>
            <a:r>
              <a:rPr lang="en-US" sz="3200" dirty="0">
                <a:solidFill>
                  <a:srgbClr val="FFFFFF"/>
                </a:solidFill>
                <a:effectLst/>
                <a:latin typeface="Open Sans" panose="020B0606030504020204" pitchFamily="34" charset="0"/>
              </a:rPr>
              <a:t>Constructing a </a:t>
            </a:r>
            <a:r>
              <a:rPr lang="en-US" sz="3200" dirty="0" err="1">
                <a:solidFill>
                  <a:srgbClr val="FFFFFF"/>
                </a:solidFill>
                <a:effectLst/>
                <a:latin typeface="Open Sans" panose="020B0606030504020204" pitchFamily="34" charset="0"/>
              </a:rPr>
              <a:t>dataframe</a:t>
            </a:r>
            <a:r>
              <a:rPr lang="en-US" sz="3200" dirty="0">
                <a:solidFill>
                  <a:srgbClr val="FFFFFF"/>
                </a:solidFill>
                <a:effectLst/>
                <a:latin typeface="Open Sans" panose="020B0606030504020204" pitchFamily="34" charset="0"/>
              </a:rPr>
              <a:t> from a dictionary</a:t>
            </a:r>
          </a:p>
          <a:p>
            <a:pPr marL="514350" indent="-514350" algn="ctr">
              <a:lnSpc>
                <a:spcPct val="200000"/>
              </a:lnSpc>
              <a:buFont typeface="+mj-lt"/>
              <a:buAutoNum type="arabicPeriod"/>
            </a:pPr>
            <a:r>
              <a:rPr lang="en-US" sz="3200" dirty="0">
                <a:solidFill>
                  <a:srgbClr val="FFFFFF"/>
                </a:solidFill>
                <a:effectLst/>
                <a:latin typeface="Open Sans" panose="020B0606030504020204" pitchFamily="34" charset="0"/>
              </a:rPr>
              <a:t>Exporting the data to CSV format</a:t>
            </a:r>
          </a:p>
        </p:txBody>
      </p:sp>
      <p:sp>
        <p:nvSpPr>
          <p:cNvPr id="5" name="TextBox 5"/>
          <p:cNvSpPr txBox="1"/>
          <p:nvPr/>
        </p:nvSpPr>
        <p:spPr>
          <a:xfrm>
            <a:off x="1737446" y="9402413"/>
            <a:ext cx="3754793" cy="984885"/>
          </a:xfrm>
          <a:prstGeom prst="rect">
            <a:avLst/>
          </a:prstGeom>
        </p:spPr>
        <p:txBody>
          <a:bodyPr lIns="0" tIns="0" rIns="0" bIns="0" rtlCol="0" anchor="t">
            <a:spAutoFit/>
          </a:bodyPr>
          <a:lstStyle/>
          <a:p>
            <a:pPr marL="0" indent="0">
              <a:buNone/>
            </a:pPr>
            <a:br>
              <a:rPr lang="en-US" sz="3200" dirty="0">
                <a:solidFill>
                  <a:srgbClr val="FFFFFF"/>
                </a:solidFill>
                <a:effectLst/>
                <a:latin typeface="Open Sans" panose="020B0606030504020204" pitchFamily="34" charset="0"/>
              </a:rPr>
            </a:br>
            <a:endParaRPr lang="en-US" sz="3200" spc="12" dirty="0">
              <a:latin typeface="Open Sans"/>
              <a:ea typeface="Open Sans"/>
              <a:cs typeface="Open Sans"/>
              <a:sym typeface="Open Sans"/>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TM03457452[[fn=Celestial]]</Template>
  <TotalTime>102</TotalTime>
  <Words>2663</Words>
  <Application>Microsoft Office PowerPoint</Application>
  <PresentationFormat>Custom</PresentationFormat>
  <Paragraphs>273</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Calibri</vt:lpstr>
      <vt:lpstr>Aptos</vt:lpstr>
      <vt:lpstr>Open Sans Bold</vt:lpstr>
      <vt:lpstr>Open Sans</vt:lpstr>
      <vt:lpstr>Calibri Light</vt:lpstr>
      <vt:lpstr>Arial</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ds-capstone-presentation.pdf</dc:title>
  <dc:creator>Jin Kim</dc:creator>
  <cp:lastModifiedBy>Jin Kim</cp:lastModifiedBy>
  <cp:revision>4</cp:revision>
  <dcterms:created xsi:type="dcterms:W3CDTF">2006-08-16T00:00:00Z</dcterms:created>
  <dcterms:modified xsi:type="dcterms:W3CDTF">2025-04-08T11:46:50Z</dcterms:modified>
  <dc:identifier>DAGj9hR5vIA</dc:identifier>
</cp:coreProperties>
</file>